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7" r:id="rId1"/>
  </p:sldMasterIdLst>
  <p:sldIdLst>
    <p:sldId id="256" r:id="rId2"/>
    <p:sldId id="257" r:id="rId3"/>
    <p:sldId id="258" r:id="rId4"/>
    <p:sldId id="259" r:id="rId5"/>
    <p:sldId id="260" r:id="rId6"/>
    <p:sldId id="261" r:id="rId7"/>
    <p:sldId id="267" r:id="rId8"/>
    <p:sldId id="262" r:id="rId9"/>
    <p:sldId id="263" r:id="rId10"/>
    <p:sldId id="264"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9BF11E-D5DE-8C41-8AC5-CBC54D0CC363}" v="111" dt="2023-02-18T07:50:52.78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197"/>
  </p:normalViewPr>
  <p:slideViewPr>
    <p:cSldViewPr snapToGrid="0">
      <p:cViewPr varScale="1">
        <p:scale>
          <a:sx n="121" d="100"/>
          <a:sy n="121" d="100"/>
        </p:scale>
        <p:origin x="200"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5.png"/><Relationship Id="rId7" Type="http://schemas.openxmlformats.org/officeDocument/2006/relationships/image" Target="../media/image17.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1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5.png"/><Relationship Id="rId7" Type="http://schemas.openxmlformats.org/officeDocument/2006/relationships/image" Target="../media/image17.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C6A3399-5745-4ECB-A655-0BA588540EED}"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C30343B3-6746-4D98-B751-25E9ECE79F4F}">
      <dgm:prSet/>
      <dgm:spPr/>
      <dgm:t>
        <a:bodyPr/>
        <a:lstStyle/>
        <a:p>
          <a:pPr>
            <a:lnSpc>
              <a:spcPct val="100000"/>
            </a:lnSpc>
          </a:pPr>
          <a:r>
            <a:rPr lang="en-US" b="0" i="0" dirty="0">
              <a:latin typeface="Calibri" panose="020F0502020204030204" pitchFamily="34" charset="0"/>
              <a:cs typeface="Calibri" panose="020F0502020204030204" pitchFamily="34" charset="0"/>
            </a:rPr>
            <a:t>I made a visualization which is completely different from the original one. Despite creating a unique and impressive visualization, it took me some time to comprehend its intended message. Therefore, I aimed to simplify the interpretation process for viewers.</a:t>
          </a:r>
        </a:p>
      </dgm:t>
    </dgm:pt>
    <dgm:pt modelId="{E9C99912-1BC4-4B6B-9659-9D416B4BE24C}" type="parTrans" cxnId="{00A5D8B8-B7F7-4731-811C-F2D2CACE5FED}">
      <dgm:prSet/>
      <dgm:spPr/>
      <dgm:t>
        <a:bodyPr/>
        <a:lstStyle/>
        <a:p>
          <a:endParaRPr lang="en-US"/>
        </a:p>
      </dgm:t>
    </dgm:pt>
    <dgm:pt modelId="{CA01BACE-E421-4BA1-B32A-2FAE5FCDBA0B}" type="sibTrans" cxnId="{00A5D8B8-B7F7-4731-811C-F2D2CACE5FED}">
      <dgm:prSet/>
      <dgm:spPr/>
      <dgm:t>
        <a:bodyPr/>
        <a:lstStyle/>
        <a:p>
          <a:endParaRPr lang="en-US"/>
        </a:p>
      </dgm:t>
    </dgm:pt>
    <dgm:pt modelId="{07CF5AD6-FB3A-48B0-BE04-4C91CC132664}">
      <dgm:prSet custT="1"/>
      <dgm:spPr/>
      <dgm:t>
        <a:bodyPr/>
        <a:lstStyle/>
        <a:p>
          <a:pPr>
            <a:lnSpc>
              <a:spcPct val="100000"/>
            </a:lnSpc>
          </a:pPr>
          <a:r>
            <a:rPr lang="en-US" sz="1800" b="0" i="0" dirty="0">
              <a:latin typeface="Calibri" panose="020F0502020204030204" pitchFamily="34" charset="0"/>
              <a:cs typeface="Calibri" panose="020F0502020204030204" pitchFamily="34" charset="0"/>
            </a:rPr>
            <a:t>In my opinion, Dynamic Visualization effectively presents the development of events over time, and that's why I selected it as my preferred method of demonstration.</a:t>
          </a:r>
        </a:p>
      </dgm:t>
    </dgm:pt>
    <dgm:pt modelId="{ECD69055-050C-4578-A114-E4CE65277309}" type="parTrans" cxnId="{51314A08-2D0E-4F22-87E8-91442C6158E3}">
      <dgm:prSet/>
      <dgm:spPr/>
      <dgm:t>
        <a:bodyPr/>
        <a:lstStyle/>
        <a:p>
          <a:endParaRPr lang="en-US"/>
        </a:p>
      </dgm:t>
    </dgm:pt>
    <dgm:pt modelId="{01D889B4-28B3-4B63-A0C5-BAAA03AA3057}" type="sibTrans" cxnId="{51314A08-2D0E-4F22-87E8-91442C6158E3}">
      <dgm:prSet/>
      <dgm:spPr/>
      <dgm:t>
        <a:bodyPr/>
        <a:lstStyle/>
        <a:p>
          <a:endParaRPr lang="en-US"/>
        </a:p>
      </dgm:t>
    </dgm:pt>
    <dgm:pt modelId="{2BBC0BDC-0596-40AC-9BC0-6701304049AF}">
      <dgm:prSet custT="1"/>
      <dgm:spPr/>
      <dgm:t>
        <a:bodyPr/>
        <a:lstStyle/>
        <a:p>
          <a:pPr>
            <a:lnSpc>
              <a:spcPct val="100000"/>
            </a:lnSpc>
          </a:pPr>
          <a:r>
            <a:rPr lang="en-US" sz="1800" b="0" i="0" dirty="0">
              <a:latin typeface="Calibri" panose="020F0502020204030204" pitchFamily="34" charset="0"/>
              <a:cs typeface="Calibri" panose="020F0502020204030204" pitchFamily="34" charset="0"/>
            </a:rPr>
            <a:t>I specifically opted for Dynamic Bar Graphs due to their straightforwardness, aesthetic appeal, and ability to clearly exhibit alterations.</a:t>
          </a:r>
        </a:p>
      </dgm:t>
    </dgm:pt>
    <dgm:pt modelId="{99AA2DE6-60D9-42AE-81CE-6D7FE4ABED93}" type="parTrans" cxnId="{EFE6B03B-AB79-4E9D-985E-F26225124168}">
      <dgm:prSet/>
      <dgm:spPr/>
      <dgm:t>
        <a:bodyPr/>
        <a:lstStyle/>
        <a:p>
          <a:endParaRPr lang="en-US"/>
        </a:p>
      </dgm:t>
    </dgm:pt>
    <dgm:pt modelId="{A776D618-E65F-47E5-917F-41A3029A6658}" type="sibTrans" cxnId="{EFE6B03B-AB79-4E9D-985E-F26225124168}">
      <dgm:prSet/>
      <dgm:spPr/>
      <dgm:t>
        <a:bodyPr/>
        <a:lstStyle/>
        <a:p>
          <a:endParaRPr lang="en-US"/>
        </a:p>
      </dgm:t>
    </dgm:pt>
    <dgm:pt modelId="{4DAAFF0D-B046-4291-BA3A-B0F5FA533700}" type="pres">
      <dgm:prSet presAssocID="{BC6A3399-5745-4ECB-A655-0BA588540EED}" presName="root" presStyleCnt="0">
        <dgm:presLayoutVars>
          <dgm:dir/>
          <dgm:resizeHandles val="exact"/>
        </dgm:presLayoutVars>
      </dgm:prSet>
      <dgm:spPr/>
    </dgm:pt>
    <dgm:pt modelId="{C069B4FD-426C-49AE-99F3-7E79755764B0}" type="pres">
      <dgm:prSet presAssocID="{C30343B3-6746-4D98-B751-25E9ECE79F4F}" presName="compNode" presStyleCnt="0"/>
      <dgm:spPr/>
    </dgm:pt>
    <dgm:pt modelId="{4AF4F8CD-34C2-4906-8714-B94321BD861A}" type="pres">
      <dgm:prSet presAssocID="{C30343B3-6746-4D98-B751-25E9ECE79F4F}" presName="bgRect" presStyleLbl="bgShp" presStyleIdx="0" presStyleCnt="3"/>
      <dgm:spPr/>
    </dgm:pt>
    <dgm:pt modelId="{F089DFF1-77FB-4A2E-BED3-B87CAD1C85FF}" type="pres">
      <dgm:prSet presAssocID="{C30343B3-6746-4D98-B751-25E9ECE79F4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Easel"/>
        </a:ext>
      </dgm:extLst>
    </dgm:pt>
    <dgm:pt modelId="{66DDF54A-2B59-42E5-96B0-EDD97E53BF03}" type="pres">
      <dgm:prSet presAssocID="{C30343B3-6746-4D98-B751-25E9ECE79F4F}" presName="spaceRect" presStyleCnt="0"/>
      <dgm:spPr/>
    </dgm:pt>
    <dgm:pt modelId="{22075C26-BECE-47C7-9EDB-9791AA0D2334}" type="pres">
      <dgm:prSet presAssocID="{C30343B3-6746-4D98-B751-25E9ECE79F4F}" presName="parTx" presStyleLbl="revTx" presStyleIdx="0" presStyleCnt="3">
        <dgm:presLayoutVars>
          <dgm:chMax val="0"/>
          <dgm:chPref val="0"/>
        </dgm:presLayoutVars>
      </dgm:prSet>
      <dgm:spPr/>
    </dgm:pt>
    <dgm:pt modelId="{0123C123-7AF5-40BC-B837-CD633C253CFC}" type="pres">
      <dgm:prSet presAssocID="{CA01BACE-E421-4BA1-B32A-2FAE5FCDBA0B}" presName="sibTrans" presStyleCnt="0"/>
      <dgm:spPr/>
    </dgm:pt>
    <dgm:pt modelId="{204F0361-2F76-4EBD-8090-A80B44091231}" type="pres">
      <dgm:prSet presAssocID="{07CF5AD6-FB3A-48B0-BE04-4C91CC132664}" presName="compNode" presStyleCnt="0"/>
      <dgm:spPr/>
    </dgm:pt>
    <dgm:pt modelId="{BAE90B49-A3AD-4E98-B3ED-F7437F13DA84}" type="pres">
      <dgm:prSet presAssocID="{07CF5AD6-FB3A-48B0-BE04-4C91CC132664}" presName="bgRect" presStyleLbl="bgShp" presStyleIdx="1" presStyleCnt="3"/>
      <dgm:spPr/>
    </dgm:pt>
    <dgm:pt modelId="{88D0AD15-F1B5-4E29-90D9-E5E5D8DCE90F}" type="pres">
      <dgm:prSet presAssocID="{07CF5AD6-FB3A-48B0-BE04-4C91CC13266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Workflow"/>
        </a:ext>
      </dgm:extLst>
    </dgm:pt>
    <dgm:pt modelId="{A5DE68A7-5404-460E-9699-8D405B40ABD9}" type="pres">
      <dgm:prSet presAssocID="{07CF5AD6-FB3A-48B0-BE04-4C91CC132664}" presName="spaceRect" presStyleCnt="0"/>
      <dgm:spPr/>
    </dgm:pt>
    <dgm:pt modelId="{70AA07F9-9F69-451C-8F97-3DB3324F2643}" type="pres">
      <dgm:prSet presAssocID="{07CF5AD6-FB3A-48B0-BE04-4C91CC132664}" presName="parTx" presStyleLbl="revTx" presStyleIdx="1" presStyleCnt="3">
        <dgm:presLayoutVars>
          <dgm:chMax val="0"/>
          <dgm:chPref val="0"/>
        </dgm:presLayoutVars>
      </dgm:prSet>
      <dgm:spPr/>
    </dgm:pt>
    <dgm:pt modelId="{F8D19DA6-0A1E-48E6-A25E-BCF0AEFCA2EA}" type="pres">
      <dgm:prSet presAssocID="{01D889B4-28B3-4B63-A0C5-BAAA03AA3057}" presName="sibTrans" presStyleCnt="0"/>
      <dgm:spPr/>
    </dgm:pt>
    <dgm:pt modelId="{D655B326-D699-4808-8966-22180B3DFE4D}" type="pres">
      <dgm:prSet presAssocID="{2BBC0BDC-0596-40AC-9BC0-6701304049AF}" presName="compNode" presStyleCnt="0"/>
      <dgm:spPr/>
    </dgm:pt>
    <dgm:pt modelId="{4C2986CD-4AD3-4B3D-A83B-59B0D1A20524}" type="pres">
      <dgm:prSet presAssocID="{2BBC0BDC-0596-40AC-9BC0-6701304049AF}" presName="bgRect" presStyleLbl="bgShp" presStyleIdx="2" presStyleCnt="3"/>
      <dgm:spPr/>
    </dgm:pt>
    <dgm:pt modelId="{4CC1D01B-228F-4B48-B10A-29A7D875EFEB}" type="pres">
      <dgm:prSet presAssocID="{2BBC0BDC-0596-40AC-9BC0-6701304049A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tatistics"/>
        </a:ext>
      </dgm:extLst>
    </dgm:pt>
    <dgm:pt modelId="{1DAD1BC4-0CFA-45D6-B150-E310D4B92F9D}" type="pres">
      <dgm:prSet presAssocID="{2BBC0BDC-0596-40AC-9BC0-6701304049AF}" presName="spaceRect" presStyleCnt="0"/>
      <dgm:spPr/>
    </dgm:pt>
    <dgm:pt modelId="{A62C6417-B2F1-4E63-AAE5-F81A7A90CE38}" type="pres">
      <dgm:prSet presAssocID="{2BBC0BDC-0596-40AC-9BC0-6701304049AF}" presName="parTx" presStyleLbl="revTx" presStyleIdx="2" presStyleCnt="3">
        <dgm:presLayoutVars>
          <dgm:chMax val="0"/>
          <dgm:chPref val="0"/>
        </dgm:presLayoutVars>
      </dgm:prSet>
      <dgm:spPr/>
    </dgm:pt>
  </dgm:ptLst>
  <dgm:cxnLst>
    <dgm:cxn modelId="{51314A08-2D0E-4F22-87E8-91442C6158E3}" srcId="{BC6A3399-5745-4ECB-A655-0BA588540EED}" destId="{07CF5AD6-FB3A-48B0-BE04-4C91CC132664}" srcOrd="1" destOrd="0" parTransId="{ECD69055-050C-4578-A114-E4CE65277309}" sibTransId="{01D889B4-28B3-4B63-A0C5-BAAA03AA3057}"/>
    <dgm:cxn modelId="{5D2E6E18-2BD2-41C3-8F37-8F0B10B039FB}" type="presOf" srcId="{BC6A3399-5745-4ECB-A655-0BA588540EED}" destId="{4DAAFF0D-B046-4291-BA3A-B0F5FA533700}" srcOrd="0" destOrd="0" presId="urn:microsoft.com/office/officeart/2018/2/layout/IconVerticalSolidList"/>
    <dgm:cxn modelId="{94D30639-4F9C-4074-801F-B7BC64F67489}" type="presOf" srcId="{07CF5AD6-FB3A-48B0-BE04-4C91CC132664}" destId="{70AA07F9-9F69-451C-8F97-3DB3324F2643}" srcOrd="0" destOrd="0" presId="urn:microsoft.com/office/officeart/2018/2/layout/IconVerticalSolidList"/>
    <dgm:cxn modelId="{EFE6B03B-AB79-4E9D-985E-F26225124168}" srcId="{BC6A3399-5745-4ECB-A655-0BA588540EED}" destId="{2BBC0BDC-0596-40AC-9BC0-6701304049AF}" srcOrd="2" destOrd="0" parTransId="{99AA2DE6-60D9-42AE-81CE-6D7FE4ABED93}" sibTransId="{A776D618-E65F-47E5-917F-41A3029A6658}"/>
    <dgm:cxn modelId="{B0784E78-A9EA-4401-891A-01D098A80E61}" type="presOf" srcId="{2BBC0BDC-0596-40AC-9BC0-6701304049AF}" destId="{A62C6417-B2F1-4E63-AAE5-F81A7A90CE38}" srcOrd="0" destOrd="0" presId="urn:microsoft.com/office/officeart/2018/2/layout/IconVerticalSolidList"/>
    <dgm:cxn modelId="{E7AE4879-FD84-4704-8B36-71F98B01105C}" type="presOf" srcId="{C30343B3-6746-4D98-B751-25E9ECE79F4F}" destId="{22075C26-BECE-47C7-9EDB-9791AA0D2334}" srcOrd="0" destOrd="0" presId="urn:microsoft.com/office/officeart/2018/2/layout/IconVerticalSolidList"/>
    <dgm:cxn modelId="{00A5D8B8-B7F7-4731-811C-F2D2CACE5FED}" srcId="{BC6A3399-5745-4ECB-A655-0BA588540EED}" destId="{C30343B3-6746-4D98-B751-25E9ECE79F4F}" srcOrd="0" destOrd="0" parTransId="{E9C99912-1BC4-4B6B-9659-9D416B4BE24C}" sibTransId="{CA01BACE-E421-4BA1-B32A-2FAE5FCDBA0B}"/>
    <dgm:cxn modelId="{C5AA83EA-1ACE-46FF-8568-058CC7C5A21E}" type="presParOf" srcId="{4DAAFF0D-B046-4291-BA3A-B0F5FA533700}" destId="{C069B4FD-426C-49AE-99F3-7E79755764B0}" srcOrd="0" destOrd="0" presId="urn:microsoft.com/office/officeart/2018/2/layout/IconVerticalSolidList"/>
    <dgm:cxn modelId="{9E60B0C4-D046-4145-91F7-71B71A3D8D66}" type="presParOf" srcId="{C069B4FD-426C-49AE-99F3-7E79755764B0}" destId="{4AF4F8CD-34C2-4906-8714-B94321BD861A}" srcOrd="0" destOrd="0" presId="urn:microsoft.com/office/officeart/2018/2/layout/IconVerticalSolidList"/>
    <dgm:cxn modelId="{5FF8AA5B-F135-4F05-AD39-645B6FB2BEFF}" type="presParOf" srcId="{C069B4FD-426C-49AE-99F3-7E79755764B0}" destId="{F089DFF1-77FB-4A2E-BED3-B87CAD1C85FF}" srcOrd="1" destOrd="0" presId="urn:microsoft.com/office/officeart/2018/2/layout/IconVerticalSolidList"/>
    <dgm:cxn modelId="{1D8B78A9-0B8C-4403-85E2-E6CEC2D0ADDE}" type="presParOf" srcId="{C069B4FD-426C-49AE-99F3-7E79755764B0}" destId="{66DDF54A-2B59-42E5-96B0-EDD97E53BF03}" srcOrd="2" destOrd="0" presId="urn:microsoft.com/office/officeart/2018/2/layout/IconVerticalSolidList"/>
    <dgm:cxn modelId="{E14C3D91-2827-418F-B7F5-D94C969A8A4C}" type="presParOf" srcId="{C069B4FD-426C-49AE-99F3-7E79755764B0}" destId="{22075C26-BECE-47C7-9EDB-9791AA0D2334}" srcOrd="3" destOrd="0" presId="urn:microsoft.com/office/officeart/2018/2/layout/IconVerticalSolidList"/>
    <dgm:cxn modelId="{67F9E7B7-A45A-484F-9EB1-69855B2717B8}" type="presParOf" srcId="{4DAAFF0D-B046-4291-BA3A-B0F5FA533700}" destId="{0123C123-7AF5-40BC-B837-CD633C253CFC}" srcOrd="1" destOrd="0" presId="urn:microsoft.com/office/officeart/2018/2/layout/IconVerticalSolidList"/>
    <dgm:cxn modelId="{17B557CE-4D2A-49E8-9D9A-F1C23EFA095A}" type="presParOf" srcId="{4DAAFF0D-B046-4291-BA3A-B0F5FA533700}" destId="{204F0361-2F76-4EBD-8090-A80B44091231}" srcOrd="2" destOrd="0" presId="urn:microsoft.com/office/officeart/2018/2/layout/IconVerticalSolidList"/>
    <dgm:cxn modelId="{CB6BB8D6-4219-491A-8D2C-0A736836DFA3}" type="presParOf" srcId="{204F0361-2F76-4EBD-8090-A80B44091231}" destId="{BAE90B49-A3AD-4E98-B3ED-F7437F13DA84}" srcOrd="0" destOrd="0" presId="urn:microsoft.com/office/officeart/2018/2/layout/IconVerticalSolidList"/>
    <dgm:cxn modelId="{8F3B8628-9DE0-4103-9082-AD1CC1601FB3}" type="presParOf" srcId="{204F0361-2F76-4EBD-8090-A80B44091231}" destId="{88D0AD15-F1B5-4E29-90D9-E5E5D8DCE90F}" srcOrd="1" destOrd="0" presId="urn:microsoft.com/office/officeart/2018/2/layout/IconVerticalSolidList"/>
    <dgm:cxn modelId="{63C8FBD8-06D4-4C33-B2BD-BCEC8AF2E797}" type="presParOf" srcId="{204F0361-2F76-4EBD-8090-A80B44091231}" destId="{A5DE68A7-5404-460E-9699-8D405B40ABD9}" srcOrd="2" destOrd="0" presId="urn:microsoft.com/office/officeart/2018/2/layout/IconVerticalSolidList"/>
    <dgm:cxn modelId="{8AB3628C-14CB-4BAF-8F65-D4794BA1F1BF}" type="presParOf" srcId="{204F0361-2F76-4EBD-8090-A80B44091231}" destId="{70AA07F9-9F69-451C-8F97-3DB3324F2643}" srcOrd="3" destOrd="0" presId="urn:microsoft.com/office/officeart/2018/2/layout/IconVerticalSolidList"/>
    <dgm:cxn modelId="{1DAC5534-B402-4203-84E9-E688AC067313}" type="presParOf" srcId="{4DAAFF0D-B046-4291-BA3A-B0F5FA533700}" destId="{F8D19DA6-0A1E-48E6-A25E-BCF0AEFCA2EA}" srcOrd="3" destOrd="0" presId="urn:microsoft.com/office/officeart/2018/2/layout/IconVerticalSolidList"/>
    <dgm:cxn modelId="{238DF0B4-002F-4D42-BE18-726B05F17062}" type="presParOf" srcId="{4DAAFF0D-B046-4291-BA3A-B0F5FA533700}" destId="{D655B326-D699-4808-8966-22180B3DFE4D}" srcOrd="4" destOrd="0" presId="urn:microsoft.com/office/officeart/2018/2/layout/IconVerticalSolidList"/>
    <dgm:cxn modelId="{41F05C8E-E733-4121-B760-F253EA7BCA5E}" type="presParOf" srcId="{D655B326-D699-4808-8966-22180B3DFE4D}" destId="{4C2986CD-4AD3-4B3D-A83B-59B0D1A20524}" srcOrd="0" destOrd="0" presId="urn:microsoft.com/office/officeart/2018/2/layout/IconVerticalSolidList"/>
    <dgm:cxn modelId="{984371BB-919F-47F6-896D-414B0FB4F103}" type="presParOf" srcId="{D655B326-D699-4808-8966-22180B3DFE4D}" destId="{4CC1D01B-228F-4B48-B10A-29A7D875EFEB}" srcOrd="1" destOrd="0" presId="urn:microsoft.com/office/officeart/2018/2/layout/IconVerticalSolidList"/>
    <dgm:cxn modelId="{1A79532C-10AE-47CC-916F-FEEF492797FB}" type="presParOf" srcId="{D655B326-D699-4808-8966-22180B3DFE4D}" destId="{1DAD1BC4-0CFA-45D6-B150-E310D4B92F9D}" srcOrd="2" destOrd="0" presId="urn:microsoft.com/office/officeart/2018/2/layout/IconVerticalSolidList"/>
    <dgm:cxn modelId="{E56A851D-2F70-48AD-B5BA-320D5DEE9F40}" type="presParOf" srcId="{D655B326-D699-4808-8966-22180B3DFE4D}" destId="{A62C6417-B2F1-4E63-AAE5-F81A7A90CE3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C5383F-504F-46D6-903F-DB2F37DA8B31}"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9CDA2EAF-F6AD-4256-8EED-5B7ED87AABD9}">
      <dgm:prSet custT="1"/>
      <dgm:spPr/>
      <dgm:t>
        <a:bodyPr/>
        <a:lstStyle/>
        <a:p>
          <a:pPr>
            <a:lnSpc>
              <a:spcPct val="100000"/>
            </a:lnSpc>
          </a:pPr>
          <a:r>
            <a:rPr lang="en-US" sz="1800" b="0" i="0" dirty="0">
              <a:latin typeface="Calibri" panose="020F0502020204030204" pitchFamily="34" charset="0"/>
              <a:cs typeface="Calibri" panose="020F0502020204030204" pitchFamily="34" charset="0"/>
            </a:rPr>
            <a:t>Based on the reviews, I incorporated the page name into the title to enable viewers to identify the age group that the data pertains to.</a:t>
          </a:r>
        </a:p>
      </dgm:t>
    </dgm:pt>
    <dgm:pt modelId="{EF745E6F-1B86-4D98-9251-FFA4B15EF846}" type="parTrans" cxnId="{14252C8C-E186-4BB6-8C01-31D7D7A7DC51}">
      <dgm:prSet/>
      <dgm:spPr/>
      <dgm:t>
        <a:bodyPr/>
        <a:lstStyle/>
        <a:p>
          <a:endParaRPr lang="en-US"/>
        </a:p>
      </dgm:t>
    </dgm:pt>
    <dgm:pt modelId="{8E3B60DF-495B-4188-B927-44A17A673C3F}" type="sibTrans" cxnId="{14252C8C-E186-4BB6-8C01-31D7D7A7DC51}">
      <dgm:prSet/>
      <dgm:spPr/>
      <dgm:t>
        <a:bodyPr/>
        <a:lstStyle/>
        <a:p>
          <a:endParaRPr lang="en-US"/>
        </a:p>
      </dgm:t>
    </dgm:pt>
    <dgm:pt modelId="{FF51CA94-46B7-46A8-ABA3-2BC6DDF92A59}">
      <dgm:prSet custT="1"/>
      <dgm:spPr/>
      <dgm:t>
        <a:bodyPr/>
        <a:lstStyle/>
        <a:p>
          <a:pPr>
            <a:lnSpc>
              <a:spcPct val="100000"/>
            </a:lnSpc>
          </a:pPr>
          <a:r>
            <a:rPr lang="en-US" sz="1700" b="0" i="0" dirty="0">
              <a:latin typeface="Calibri" panose="020F0502020204030204" pitchFamily="34" charset="0"/>
              <a:cs typeface="Calibri" panose="020F0502020204030204" pitchFamily="34" charset="0"/>
            </a:rPr>
            <a:t>I also added the Percentage of minutes as Label, because it’s much easier to interpret. Also, this is one thing that could’ve been there in the original visualization instead of Number of Minutes.</a:t>
          </a:r>
        </a:p>
      </dgm:t>
    </dgm:pt>
    <dgm:pt modelId="{4D91F7E7-D938-4B81-83F1-959AD4F7F577}" type="parTrans" cxnId="{7B40E022-3AE8-4D61-8472-F1C6904FFF40}">
      <dgm:prSet/>
      <dgm:spPr/>
      <dgm:t>
        <a:bodyPr/>
        <a:lstStyle/>
        <a:p>
          <a:endParaRPr lang="en-US"/>
        </a:p>
      </dgm:t>
    </dgm:pt>
    <dgm:pt modelId="{CA779163-16D7-4CFE-806D-2C7FDA58A028}" type="sibTrans" cxnId="{7B40E022-3AE8-4D61-8472-F1C6904FFF40}">
      <dgm:prSet/>
      <dgm:spPr/>
      <dgm:t>
        <a:bodyPr/>
        <a:lstStyle/>
        <a:p>
          <a:endParaRPr lang="en-US"/>
        </a:p>
      </dgm:t>
    </dgm:pt>
    <dgm:pt modelId="{D49F5C1C-DC8C-465F-A1D2-BE77F3C1329D}">
      <dgm:prSet custT="1"/>
      <dgm:spPr/>
      <dgm:t>
        <a:bodyPr/>
        <a:lstStyle/>
        <a:p>
          <a:pPr>
            <a:lnSpc>
              <a:spcPct val="100000"/>
            </a:lnSpc>
          </a:pPr>
          <a:r>
            <a:rPr lang="en-US" sz="1800" b="0" i="0" dirty="0">
              <a:latin typeface="Calibri" panose="020F0502020204030204" pitchFamily="34" charset="0"/>
              <a:cs typeface="Calibri" panose="020F0502020204030204" pitchFamily="34" charset="0"/>
            </a:rPr>
            <a:t>I’ve tried to keep the visualization simple and clean, while conveying the information.</a:t>
          </a:r>
        </a:p>
      </dgm:t>
    </dgm:pt>
    <dgm:pt modelId="{FCD8ABFA-EFCB-4970-9D55-FECDA1D480BB}" type="parTrans" cxnId="{8E677EBF-1E4E-48DA-B335-DF5B25B30DD8}">
      <dgm:prSet/>
      <dgm:spPr/>
      <dgm:t>
        <a:bodyPr/>
        <a:lstStyle/>
        <a:p>
          <a:endParaRPr lang="en-US"/>
        </a:p>
      </dgm:t>
    </dgm:pt>
    <dgm:pt modelId="{50F47D44-4F17-412D-AFA5-EF03866EF5DC}" type="sibTrans" cxnId="{8E677EBF-1E4E-48DA-B335-DF5B25B30DD8}">
      <dgm:prSet/>
      <dgm:spPr/>
      <dgm:t>
        <a:bodyPr/>
        <a:lstStyle/>
        <a:p>
          <a:endParaRPr lang="en-US"/>
        </a:p>
      </dgm:t>
    </dgm:pt>
    <dgm:pt modelId="{21E2D149-EE28-49E8-BC5B-E39F4B7DD831}">
      <dgm:prSet custT="1"/>
      <dgm:spPr/>
      <dgm:t>
        <a:bodyPr/>
        <a:lstStyle/>
        <a:p>
          <a:pPr>
            <a:lnSpc>
              <a:spcPct val="100000"/>
            </a:lnSpc>
          </a:pPr>
          <a:r>
            <a:rPr lang="en-US" sz="1800" b="0" i="0" dirty="0">
              <a:latin typeface="Calibri" panose="020F0502020204030204" pitchFamily="34" charset="0"/>
              <a:cs typeface="Calibri" panose="020F0502020204030204" pitchFamily="34" charset="0"/>
            </a:rPr>
            <a:t>Also, in the dashboard, I added a caption in the end. Just something I thought was cool.</a:t>
          </a:r>
        </a:p>
      </dgm:t>
    </dgm:pt>
    <dgm:pt modelId="{D436964A-2589-4D5F-B7CB-6D9D616F9495}" type="parTrans" cxnId="{4CF2DA51-BF08-40D6-B9E0-8BE9F35D752F}">
      <dgm:prSet/>
      <dgm:spPr/>
      <dgm:t>
        <a:bodyPr/>
        <a:lstStyle/>
        <a:p>
          <a:endParaRPr lang="en-US"/>
        </a:p>
      </dgm:t>
    </dgm:pt>
    <dgm:pt modelId="{3A3534EB-3A79-408C-A205-0E55076B833C}" type="sibTrans" cxnId="{4CF2DA51-BF08-40D6-B9E0-8BE9F35D752F}">
      <dgm:prSet/>
      <dgm:spPr/>
      <dgm:t>
        <a:bodyPr/>
        <a:lstStyle/>
        <a:p>
          <a:endParaRPr lang="en-US"/>
        </a:p>
      </dgm:t>
    </dgm:pt>
    <dgm:pt modelId="{94052BD6-F23E-49EE-8C72-D24FEF06E656}" type="pres">
      <dgm:prSet presAssocID="{15C5383F-504F-46D6-903F-DB2F37DA8B31}" presName="root" presStyleCnt="0">
        <dgm:presLayoutVars>
          <dgm:dir/>
          <dgm:resizeHandles val="exact"/>
        </dgm:presLayoutVars>
      </dgm:prSet>
      <dgm:spPr/>
    </dgm:pt>
    <dgm:pt modelId="{A491A707-B3D8-4BFB-AF17-9301EB28106C}" type="pres">
      <dgm:prSet presAssocID="{9CDA2EAF-F6AD-4256-8EED-5B7ED87AABD9}" presName="compNode" presStyleCnt="0"/>
      <dgm:spPr/>
    </dgm:pt>
    <dgm:pt modelId="{044C1FF0-606B-42A7-A1A0-FA41F38D224D}" type="pres">
      <dgm:prSet presAssocID="{9CDA2EAF-F6AD-4256-8EED-5B7ED87AABD9}" presName="bgRect" presStyleLbl="bgShp" presStyleIdx="0" presStyleCnt="4"/>
      <dgm:spPr/>
    </dgm:pt>
    <dgm:pt modelId="{1D1F6457-75DA-4E0B-90FD-2F7DBD72E128}" type="pres">
      <dgm:prSet presAssocID="{9CDA2EAF-F6AD-4256-8EED-5B7ED87AABD9}"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Target Audience"/>
        </a:ext>
      </dgm:extLst>
    </dgm:pt>
    <dgm:pt modelId="{BB41C20F-E762-4AFB-ABD7-FBFDA5F6CAB6}" type="pres">
      <dgm:prSet presAssocID="{9CDA2EAF-F6AD-4256-8EED-5B7ED87AABD9}" presName="spaceRect" presStyleCnt="0"/>
      <dgm:spPr/>
    </dgm:pt>
    <dgm:pt modelId="{93E6D273-0E73-438E-A155-9613910F898A}" type="pres">
      <dgm:prSet presAssocID="{9CDA2EAF-F6AD-4256-8EED-5B7ED87AABD9}" presName="parTx" presStyleLbl="revTx" presStyleIdx="0" presStyleCnt="4">
        <dgm:presLayoutVars>
          <dgm:chMax val="0"/>
          <dgm:chPref val="0"/>
        </dgm:presLayoutVars>
      </dgm:prSet>
      <dgm:spPr/>
    </dgm:pt>
    <dgm:pt modelId="{4B2C8F6E-A784-4B2A-9FCA-C2DE05D3C957}" type="pres">
      <dgm:prSet presAssocID="{8E3B60DF-495B-4188-B927-44A17A673C3F}" presName="sibTrans" presStyleCnt="0"/>
      <dgm:spPr/>
    </dgm:pt>
    <dgm:pt modelId="{43B607DB-A86D-4BCC-A81E-BDC65D3EFE88}" type="pres">
      <dgm:prSet presAssocID="{FF51CA94-46B7-46A8-ABA3-2BC6DDF92A59}" presName="compNode" presStyleCnt="0"/>
      <dgm:spPr/>
    </dgm:pt>
    <dgm:pt modelId="{0A7A583B-2FE6-452E-950D-EA901204312A}" type="pres">
      <dgm:prSet presAssocID="{FF51CA94-46B7-46A8-ABA3-2BC6DDF92A59}" presName="bgRect" presStyleLbl="bgShp" presStyleIdx="1" presStyleCnt="4"/>
      <dgm:spPr/>
    </dgm:pt>
    <dgm:pt modelId="{2E18EED3-8391-4FFC-9426-439CEE3DD1C8}" type="pres">
      <dgm:prSet presAssocID="{FF51CA94-46B7-46A8-ABA3-2BC6DDF92A5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opwatch"/>
        </a:ext>
      </dgm:extLst>
    </dgm:pt>
    <dgm:pt modelId="{F1054619-4569-4342-A1D6-66109331EF00}" type="pres">
      <dgm:prSet presAssocID="{FF51CA94-46B7-46A8-ABA3-2BC6DDF92A59}" presName="spaceRect" presStyleCnt="0"/>
      <dgm:spPr/>
    </dgm:pt>
    <dgm:pt modelId="{7DAB532B-C933-4DBD-AF3E-9DFD9F9A981C}" type="pres">
      <dgm:prSet presAssocID="{FF51CA94-46B7-46A8-ABA3-2BC6DDF92A59}" presName="parTx" presStyleLbl="revTx" presStyleIdx="1" presStyleCnt="4">
        <dgm:presLayoutVars>
          <dgm:chMax val="0"/>
          <dgm:chPref val="0"/>
        </dgm:presLayoutVars>
      </dgm:prSet>
      <dgm:spPr/>
    </dgm:pt>
    <dgm:pt modelId="{097C3801-E098-4E63-9D13-BE757CB3C134}" type="pres">
      <dgm:prSet presAssocID="{CA779163-16D7-4CFE-806D-2C7FDA58A028}" presName="sibTrans" presStyleCnt="0"/>
      <dgm:spPr/>
    </dgm:pt>
    <dgm:pt modelId="{28749CBF-E2AC-4624-81B8-94CEA3BF2B98}" type="pres">
      <dgm:prSet presAssocID="{D49F5C1C-DC8C-465F-A1D2-BE77F3C1329D}" presName="compNode" presStyleCnt="0"/>
      <dgm:spPr/>
    </dgm:pt>
    <dgm:pt modelId="{0A405B75-B7AE-413E-8C64-71FA4E6BE37D}" type="pres">
      <dgm:prSet presAssocID="{D49F5C1C-DC8C-465F-A1D2-BE77F3C1329D}" presName="bgRect" presStyleLbl="bgShp" presStyleIdx="2" presStyleCnt="4"/>
      <dgm:spPr/>
    </dgm:pt>
    <dgm:pt modelId="{69002643-DE87-4CDA-82E5-61490F5318A6}" type="pres">
      <dgm:prSet presAssocID="{D49F5C1C-DC8C-465F-A1D2-BE77F3C1329D}"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Workflow"/>
        </a:ext>
      </dgm:extLst>
    </dgm:pt>
    <dgm:pt modelId="{EF45344D-9D87-4FFD-BD4B-6523FEDB6D72}" type="pres">
      <dgm:prSet presAssocID="{D49F5C1C-DC8C-465F-A1D2-BE77F3C1329D}" presName="spaceRect" presStyleCnt="0"/>
      <dgm:spPr/>
    </dgm:pt>
    <dgm:pt modelId="{D7C2C1E6-D7BA-4E82-9F3C-75C0ABC19A78}" type="pres">
      <dgm:prSet presAssocID="{D49F5C1C-DC8C-465F-A1D2-BE77F3C1329D}" presName="parTx" presStyleLbl="revTx" presStyleIdx="2" presStyleCnt="4">
        <dgm:presLayoutVars>
          <dgm:chMax val="0"/>
          <dgm:chPref val="0"/>
        </dgm:presLayoutVars>
      </dgm:prSet>
      <dgm:spPr/>
    </dgm:pt>
    <dgm:pt modelId="{7D55B888-55D5-4C5B-93F9-95DEAA483C15}" type="pres">
      <dgm:prSet presAssocID="{50F47D44-4F17-412D-AFA5-EF03866EF5DC}" presName="sibTrans" presStyleCnt="0"/>
      <dgm:spPr/>
    </dgm:pt>
    <dgm:pt modelId="{82ED85A9-FFA5-43A4-8413-486BB7F953F7}" type="pres">
      <dgm:prSet presAssocID="{21E2D149-EE28-49E8-BC5B-E39F4B7DD831}" presName="compNode" presStyleCnt="0"/>
      <dgm:spPr/>
    </dgm:pt>
    <dgm:pt modelId="{14681E56-8C90-4EAB-B6DF-85FBE8AA61EF}" type="pres">
      <dgm:prSet presAssocID="{21E2D149-EE28-49E8-BC5B-E39F4B7DD831}" presName="bgRect" presStyleLbl="bgShp" presStyleIdx="3" presStyleCnt="4"/>
      <dgm:spPr/>
    </dgm:pt>
    <dgm:pt modelId="{CA577CE6-95B4-4358-B39E-22063BD63B0E}" type="pres">
      <dgm:prSet presAssocID="{21E2D149-EE28-49E8-BC5B-E39F4B7DD831}"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Thumbs Up Sign"/>
        </a:ext>
      </dgm:extLst>
    </dgm:pt>
    <dgm:pt modelId="{D57A77B9-CC9F-4F21-A742-0C4531FF1616}" type="pres">
      <dgm:prSet presAssocID="{21E2D149-EE28-49E8-BC5B-E39F4B7DD831}" presName="spaceRect" presStyleCnt="0"/>
      <dgm:spPr/>
    </dgm:pt>
    <dgm:pt modelId="{D1011F39-B2C3-4CD1-A8F9-CFE42F3102FF}" type="pres">
      <dgm:prSet presAssocID="{21E2D149-EE28-49E8-BC5B-E39F4B7DD831}" presName="parTx" presStyleLbl="revTx" presStyleIdx="3" presStyleCnt="4">
        <dgm:presLayoutVars>
          <dgm:chMax val="0"/>
          <dgm:chPref val="0"/>
        </dgm:presLayoutVars>
      </dgm:prSet>
      <dgm:spPr/>
    </dgm:pt>
  </dgm:ptLst>
  <dgm:cxnLst>
    <dgm:cxn modelId="{64274413-1923-4144-83E0-A9A2E1A9D3D0}" type="presOf" srcId="{FF51CA94-46B7-46A8-ABA3-2BC6DDF92A59}" destId="{7DAB532B-C933-4DBD-AF3E-9DFD9F9A981C}" srcOrd="0" destOrd="0" presId="urn:microsoft.com/office/officeart/2018/2/layout/IconVerticalSolidList"/>
    <dgm:cxn modelId="{7B40E022-3AE8-4D61-8472-F1C6904FFF40}" srcId="{15C5383F-504F-46D6-903F-DB2F37DA8B31}" destId="{FF51CA94-46B7-46A8-ABA3-2BC6DDF92A59}" srcOrd="1" destOrd="0" parTransId="{4D91F7E7-D938-4B81-83F1-959AD4F7F577}" sibTransId="{CA779163-16D7-4CFE-806D-2C7FDA58A028}"/>
    <dgm:cxn modelId="{9E8F3D28-C0DF-478D-8BC8-14076FF25E2C}" type="presOf" srcId="{21E2D149-EE28-49E8-BC5B-E39F4B7DD831}" destId="{D1011F39-B2C3-4CD1-A8F9-CFE42F3102FF}" srcOrd="0" destOrd="0" presId="urn:microsoft.com/office/officeart/2018/2/layout/IconVerticalSolidList"/>
    <dgm:cxn modelId="{4CF2DA51-BF08-40D6-B9E0-8BE9F35D752F}" srcId="{15C5383F-504F-46D6-903F-DB2F37DA8B31}" destId="{21E2D149-EE28-49E8-BC5B-E39F4B7DD831}" srcOrd="3" destOrd="0" parTransId="{D436964A-2589-4D5F-B7CB-6D9D616F9495}" sibTransId="{3A3534EB-3A79-408C-A205-0E55076B833C}"/>
    <dgm:cxn modelId="{14252C8C-E186-4BB6-8C01-31D7D7A7DC51}" srcId="{15C5383F-504F-46D6-903F-DB2F37DA8B31}" destId="{9CDA2EAF-F6AD-4256-8EED-5B7ED87AABD9}" srcOrd="0" destOrd="0" parTransId="{EF745E6F-1B86-4D98-9251-FFA4B15EF846}" sibTransId="{8E3B60DF-495B-4188-B927-44A17A673C3F}"/>
    <dgm:cxn modelId="{080E2398-A983-4B43-B759-C88EC5B205E7}" type="presOf" srcId="{D49F5C1C-DC8C-465F-A1D2-BE77F3C1329D}" destId="{D7C2C1E6-D7BA-4E82-9F3C-75C0ABC19A78}" srcOrd="0" destOrd="0" presId="urn:microsoft.com/office/officeart/2018/2/layout/IconVerticalSolidList"/>
    <dgm:cxn modelId="{35B02A98-C865-4B1F-AB84-90DA64AE3D46}" type="presOf" srcId="{9CDA2EAF-F6AD-4256-8EED-5B7ED87AABD9}" destId="{93E6D273-0E73-438E-A155-9613910F898A}" srcOrd="0" destOrd="0" presId="urn:microsoft.com/office/officeart/2018/2/layout/IconVerticalSolidList"/>
    <dgm:cxn modelId="{8E677EBF-1E4E-48DA-B335-DF5B25B30DD8}" srcId="{15C5383F-504F-46D6-903F-DB2F37DA8B31}" destId="{D49F5C1C-DC8C-465F-A1D2-BE77F3C1329D}" srcOrd="2" destOrd="0" parTransId="{FCD8ABFA-EFCB-4970-9D55-FECDA1D480BB}" sibTransId="{50F47D44-4F17-412D-AFA5-EF03866EF5DC}"/>
    <dgm:cxn modelId="{2FC304DE-24AB-4770-B3B7-AD232A22F74B}" type="presOf" srcId="{15C5383F-504F-46D6-903F-DB2F37DA8B31}" destId="{94052BD6-F23E-49EE-8C72-D24FEF06E656}" srcOrd="0" destOrd="0" presId="urn:microsoft.com/office/officeart/2018/2/layout/IconVerticalSolidList"/>
    <dgm:cxn modelId="{C1965771-E2D7-4A79-8080-3BA502F2ED34}" type="presParOf" srcId="{94052BD6-F23E-49EE-8C72-D24FEF06E656}" destId="{A491A707-B3D8-4BFB-AF17-9301EB28106C}" srcOrd="0" destOrd="0" presId="urn:microsoft.com/office/officeart/2018/2/layout/IconVerticalSolidList"/>
    <dgm:cxn modelId="{F2EE88F7-8A90-4278-A16E-29D40176A0FD}" type="presParOf" srcId="{A491A707-B3D8-4BFB-AF17-9301EB28106C}" destId="{044C1FF0-606B-42A7-A1A0-FA41F38D224D}" srcOrd="0" destOrd="0" presId="urn:microsoft.com/office/officeart/2018/2/layout/IconVerticalSolidList"/>
    <dgm:cxn modelId="{C54952B8-ECA1-446A-BD33-1E8931B98E15}" type="presParOf" srcId="{A491A707-B3D8-4BFB-AF17-9301EB28106C}" destId="{1D1F6457-75DA-4E0B-90FD-2F7DBD72E128}" srcOrd="1" destOrd="0" presId="urn:microsoft.com/office/officeart/2018/2/layout/IconVerticalSolidList"/>
    <dgm:cxn modelId="{19DCE5B1-B896-409C-BFD8-14E77282FF9E}" type="presParOf" srcId="{A491A707-B3D8-4BFB-AF17-9301EB28106C}" destId="{BB41C20F-E762-4AFB-ABD7-FBFDA5F6CAB6}" srcOrd="2" destOrd="0" presId="urn:microsoft.com/office/officeart/2018/2/layout/IconVerticalSolidList"/>
    <dgm:cxn modelId="{74F274BB-181E-41D1-B575-0E1304FEA48E}" type="presParOf" srcId="{A491A707-B3D8-4BFB-AF17-9301EB28106C}" destId="{93E6D273-0E73-438E-A155-9613910F898A}" srcOrd="3" destOrd="0" presId="urn:microsoft.com/office/officeart/2018/2/layout/IconVerticalSolidList"/>
    <dgm:cxn modelId="{50FDC601-78CA-427F-8652-3715F1223A01}" type="presParOf" srcId="{94052BD6-F23E-49EE-8C72-D24FEF06E656}" destId="{4B2C8F6E-A784-4B2A-9FCA-C2DE05D3C957}" srcOrd="1" destOrd="0" presId="urn:microsoft.com/office/officeart/2018/2/layout/IconVerticalSolidList"/>
    <dgm:cxn modelId="{079734D2-CBDE-44CC-9F36-18B1E240A9D8}" type="presParOf" srcId="{94052BD6-F23E-49EE-8C72-D24FEF06E656}" destId="{43B607DB-A86D-4BCC-A81E-BDC65D3EFE88}" srcOrd="2" destOrd="0" presId="urn:microsoft.com/office/officeart/2018/2/layout/IconVerticalSolidList"/>
    <dgm:cxn modelId="{0046B236-358C-40E9-B948-16294EB87716}" type="presParOf" srcId="{43B607DB-A86D-4BCC-A81E-BDC65D3EFE88}" destId="{0A7A583B-2FE6-452E-950D-EA901204312A}" srcOrd="0" destOrd="0" presId="urn:microsoft.com/office/officeart/2018/2/layout/IconVerticalSolidList"/>
    <dgm:cxn modelId="{FCFBFFF6-AEFD-4FC2-94A2-DAB53CDC4E25}" type="presParOf" srcId="{43B607DB-A86D-4BCC-A81E-BDC65D3EFE88}" destId="{2E18EED3-8391-4FFC-9426-439CEE3DD1C8}" srcOrd="1" destOrd="0" presId="urn:microsoft.com/office/officeart/2018/2/layout/IconVerticalSolidList"/>
    <dgm:cxn modelId="{18B065EC-9C1C-485E-9E54-CE02E4EBA1E2}" type="presParOf" srcId="{43B607DB-A86D-4BCC-A81E-BDC65D3EFE88}" destId="{F1054619-4569-4342-A1D6-66109331EF00}" srcOrd="2" destOrd="0" presId="urn:microsoft.com/office/officeart/2018/2/layout/IconVerticalSolidList"/>
    <dgm:cxn modelId="{FC395539-7C8E-4F9A-B7E1-B6A0CAB3E1F6}" type="presParOf" srcId="{43B607DB-A86D-4BCC-A81E-BDC65D3EFE88}" destId="{7DAB532B-C933-4DBD-AF3E-9DFD9F9A981C}" srcOrd="3" destOrd="0" presId="urn:microsoft.com/office/officeart/2018/2/layout/IconVerticalSolidList"/>
    <dgm:cxn modelId="{0199D731-5271-4AB6-9667-C2A14FC71544}" type="presParOf" srcId="{94052BD6-F23E-49EE-8C72-D24FEF06E656}" destId="{097C3801-E098-4E63-9D13-BE757CB3C134}" srcOrd="3" destOrd="0" presId="urn:microsoft.com/office/officeart/2018/2/layout/IconVerticalSolidList"/>
    <dgm:cxn modelId="{66BDB14F-C231-479C-963E-9BA812AF972A}" type="presParOf" srcId="{94052BD6-F23E-49EE-8C72-D24FEF06E656}" destId="{28749CBF-E2AC-4624-81B8-94CEA3BF2B98}" srcOrd="4" destOrd="0" presId="urn:microsoft.com/office/officeart/2018/2/layout/IconVerticalSolidList"/>
    <dgm:cxn modelId="{F8D93781-2810-49F2-A1F1-2EDCD21B38BF}" type="presParOf" srcId="{28749CBF-E2AC-4624-81B8-94CEA3BF2B98}" destId="{0A405B75-B7AE-413E-8C64-71FA4E6BE37D}" srcOrd="0" destOrd="0" presId="urn:microsoft.com/office/officeart/2018/2/layout/IconVerticalSolidList"/>
    <dgm:cxn modelId="{4FE354AC-4BC8-4314-92FC-EF8D41829ED0}" type="presParOf" srcId="{28749CBF-E2AC-4624-81B8-94CEA3BF2B98}" destId="{69002643-DE87-4CDA-82E5-61490F5318A6}" srcOrd="1" destOrd="0" presId="urn:microsoft.com/office/officeart/2018/2/layout/IconVerticalSolidList"/>
    <dgm:cxn modelId="{98445902-6883-4311-B399-AFBFF1474998}" type="presParOf" srcId="{28749CBF-E2AC-4624-81B8-94CEA3BF2B98}" destId="{EF45344D-9D87-4FFD-BD4B-6523FEDB6D72}" srcOrd="2" destOrd="0" presId="urn:microsoft.com/office/officeart/2018/2/layout/IconVerticalSolidList"/>
    <dgm:cxn modelId="{6864146C-3C09-4F49-807B-600C1A16DC94}" type="presParOf" srcId="{28749CBF-E2AC-4624-81B8-94CEA3BF2B98}" destId="{D7C2C1E6-D7BA-4E82-9F3C-75C0ABC19A78}" srcOrd="3" destOrd="0" presId="urn:microsoft.com/office/officeart/2018/2/layout/IconVerticalSolidList"/>
    <dgm:cxn modelId="{4A368C73-EFCA-4904-A33A-2D0FD7202F9A}" type="presParOf" srcId="{94052BD6-F23E-49EE-8C72-D24FEF06E656}" destId="{7D55B888-55D5-4C5B-93F9-95DEAA483C15}" srcOrd="5" destOrd="0" presId="urn:microsoft.com/office/officeart/2018/2/layout/IconVerticalSolidList"/>
    <dgm:cxn modelId="{3BFB64D2-EF24-41A3-8FFE-B09D87D0F8BC}" type="presParOf" srcId="{94052BD6-F23E-49EE-8C72-D24FEF06E656}" destId="{82ED85A9-FFA5-43A4-8413-486BB7F953F7}" srcOrd="6" destOrd="0" presId="urn:microsoft.com/office/officeart/2018/2/layout/IconVerticalSolidList"/>
    <dgm:cxn modelId="{40286F31-BC84-4F7F-AD3B-69A6082F7F18}" type="presParOf" srcId="{82ED85A9-FFA5-43A4-8413-486BB7F953F7}" destId="{14681E56-8C90-4EAB-B6DF-85FBE8AA61EF}" srcOrd="0" destOrd="0" presId="urn:microsoft.com/office/officeart/2018/2/layout/IconVerticalSolidList"/>
    <dgm:cxn modelId="{7E2D9314-59CE-44BF-B810-7C6A614B3F5D}" type="presParOf" srcId="{82ED85A9-FFA5-43A4-8413-486BB7F953F7}" destId="{CA577CE6-95B4-4358-B39E-22063BD63B0E}" srcOrd="1" destOrd="0" presId="urn:microsoft.com/office/officeart/2018/2/layout/IconVerticalSolidList"/>
    <dgm:cxn modelId="{3491CD6E-D620-4D6B-80F3-9A2ED5BF24CB}" type="presParOf" srcId="{82ED85A9-FFA5-43A4-8413-486BB7F953F7}" destId="{D57A77B9-CC9F-4F21-A742-0C4531FF1616}" srcOrd="2" destOrd="0" presId="urn:microsoft.com/office/officeart/2018/2/layout/IconVerticalSolidList"/>
    <dgm:cxn modelId="{9A5D7FBF-25A3-40EF-8894-B3D1C2822545}" type="presParOf" srcId="{82ED85A9-FFA5-43A4-8413-486BB7F953F7}" destId="{D1011F39-B2C3-4CD1-A8F9-CFE42F3102FF}"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F4F8CD-34C2-4906-8714-B94321BD861A}">
      <dsp:nvSpPr>
        <dsp:cNvPr id="0" name=""/>
        <dsp:cNvSpPr/>
      </dsp:nvSpPr>
      <dsp:spPr>
        <a:xfrm>
          <a:off x="0" y="414"/>
          <a:ext cx="10515600" cy="97090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089DFF1-77FB-4A2E-BED3-B87CAD1C85FF}">
      <dsp:nvSpPr>
        <dsp:cNvPr id="0" name=""/>
        <dsp:cNvSpPr/>
      </dsp:nvSpPr>
      <dsp:spPr>
        <a:xfrm>
          <a:off x="293699" y="218868"/>
          <a:ext cx="533998" cy="53399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075C26-BECE-47C7-9EDB-9791AA0D2334}">
      <dsp:nvSpPr>
        <dsp:cNvPr id="0" name=""/>
        <dsp:cNvSpPr/>
      </dsp:nvSpPr>
      <dsp:spPr>
        <a:xfrm>
          <a:off x="1121396" y="414"/>
          <a:ext cx="9394203" cy="9709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754" tIns="102754" rIns="102754" bIns="102754" numCol="1" spcCol="1270" anchor="ctr" anchorCtr="0">
          <a:noAutofit/>
        </a:bodyPr>
        <a:lstStyle/>
        <a:p>
          <a:pPr marL="0" lvl="0" indent="0" algn="l" defTabSz="711200">
            <a:lnSpc>
              <a:spcPct val="100000"/>
            </a:lnSpc>
            <a:spcBef>
              <a:spcPct val="0"/>
            </a:spcBef>
            <a:spcAft>
              <a:spcPct val="35000"/>
            </a:spcAft>
            <a:buNone/>
          </a:pPr>
          <a:r>
            <a:rPr lang="en-US" sz="1600" b="0" i="0" kern="1200" dirty="0">
              <a:latin typeface="Calibri" panose="020F0502020204030204" pitchFamily="34" charset="0"/>
              <a:cs typeface="Calibri" panose="020F0502020204030204" pitchFamily="34" charset="0"/>
            </a:rPr>
            <a:t>I made a visualization which is completely different from the original one. Despite creating a unique and impressive visualization, it took me some time to comprehend its intended message. Therefore, I aimed to simplify the interpretation process for viewers.</a:t>
          </a:r>
        </a:p>
      </dsp:txBody>
      <dsp:txXfrm>
        <a:off x="1121396" y="414"/>
        <a:ext cx="9394203" cy="970906"/>
      </dsp:txXfrm>
    </dsp:sp>
    <dsp:sp modelId="{BAE90B49-A3AD-4E98-B3ED-F7437F13DA84}">
      <dsp:nvSpPr>
        <dsp:cNvPr id="0" name=""/>
        <dsp:cNvSpPr/>
      </dsp:nvSpPr>
      <dsp:spPr>
        <a:xfrm>
          <a:off x="0" y="1214047"/>
          <a:ext cx="10515600" cy="97090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8D0AD15-F1B5-4E29-90D9-E5E5D8DCE90F}">
      <dsp:nvSpPr>
        <dsp:cNvPr id="0" name=""/>
        <dsp:cNvSpPr/>
      </dsp:nvSpPr>
      <dsp:spPr>
        <a:xfrm>
          <a:off x="293699" y="1432501"/>
          <a:ext cx="533998" cy="53399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0AA07F9-9F69-451C-8F97-3DB3324F2643}">
      <dsp:nvSpPr>
        <dsp:cNvPr id="0" name=""/>
        <dsp:cNvSpPr/>
      </dsp:nvSpPr>
      <dsp:spPr>
        <a:xfrm>
          <a:off x="1121396" y="1214047"/>
          <a:ext cx="9394203" cy="9709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754" tIns="102754" rIns="102754" bIns="102754" numCol="1" spcCol="1270" anchor="ctr" anchorCtr="0">
          <a:noAutofit/>
        </a:bodyPr>
        <a:lstStyle/>
        <a:p>
          <a:pPr marL="0" lvl="0" indent="0" algn="l" defTabSz="800100">
            <a:lnSpc>
              <a:spcPct val="100000"/>
            </a:lnSpc>
            <a:spcBef>
              <a:spcPct val="0"/>
            </a:spcBef>
            <a:spcAft>
              <a:spcPct val="35000"/>
            </a:spcAft>
            <a:buNone/>
          </a:pPr>
          <a:r>
            <a:rPr lang="en-US" sz="1800" b="0" i="0" kern="1200" dirty="0">
              <a:latin typeface="Calibri" panose="020F0502020204030204" pitchFamily="34" charset="0"/>
              <a:cs typeface="Calibri" panose="020F0502020204030204" pitchFamily="34" charset="0"/>
            </a:rPr>
            <a:t>In my opinion, Dynamic Visualization effectively presents the development of events over time, and that's why I selected it as my preferred method of demonstration.</a:t>
          </a:r>
        </a:p>
      </dsp:txBody>
      <dsp:txXfrm>
        <a:off x="1121396" y="1214047"/>
        <a:ext cx="9394203" cy="970906"/>
      </dsp:txXfrm>
    </dsp:sp>
    <dsp:sp modelId="{4C2986CD-4AD3-4B3D-A83B-59B0D1A20524}">
      <dsp:nvSpPr>
        <dsp:cNvPr id="0" name=""/>
        <dsp:cNvSpPr/>
      </dsp:nvSpPr>
      <dsp:spPr>
        <a:xfrm>
          <a:off x="0" y="2427680"/>
          <a:ext cx="10515600" cy="97090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CC1D01B-228F-4B48-B10A-29A7D875EFEB}">
      <dsp:nvSpPr>
        <dsp:cNvPr id="0" name=""/>
        <dsp:cNvSpPr/>
      </dsp:nvSpPr>
      <dsp:spPr>
        <a:xfrm>
          <a:off x="293699" y="2646134"/>
          <a:ext cx="533998" cy="53399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2C6417-B2F1-4E63-AAE5-F81A7A90CE38}">
      <dsp:nvSpPr>
        <dsp:cNvPr id="0" name=""/>
        <dsp:cNvSpPr/>
      </dsp:nvSpPr>
      <dsp:spPr>
        <a:xfrm>
          <a:off x="1121396" y="2427680"/>
          <a:ext cx="9394203" cy="9709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754" tIns="102754" rIns="102754" bIns="102754" numCol="1" spcCol="1270" anchor="ctr" anchorCtr="0">
          <a:noAutofit/>
        </a:bodyPr>
        <a:lstStyle/>
        <a:p>
          <a:pPr marL="0" lvl="0" indent="0" algn="l" defTabSz="800100">
            <a:lnSpc>
              <a:spcPct val="100000"/>
            </a:lnSpc>
            <a:spcBef>
              <a:spcPct val="0"/>
            </a:spcBef>
            <a:spcAft>
              <a:spcPct val="35000"/>
            </a:spcAft>
            <a:buNone/>
          </a:pPr>
          <a:r>
            <a:rPr lang="en-US" sz="1800" b="0" i="0" kern="1200" dirty="0">
              <a:latin typeface="Calibri" panose="020F0502020204030204" pitchFamily="34" charset="0"/>
              <a:cs typeface="Calibri" panose="020F0502020204030204" pitchFamily="34" charset="0"/>
            </a:rPr>
            <a:t>I specifically opted for Dynamic Bar Graphs due to their straightforwardness, aesthetic appeal, and ability to clearly exhibit alterations.</a:t>
          </a:r>
        </a:p>
      </dsp:txBody>
      <dsp:txXfrm>
        <a:off x="1121396" y="2427680"/>
        <a:ext cx="9394203" cy="9709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4C1FF0-606B-42A7-A1A0-FA41F38D224D}">
      <dsp:nvSpPr>
        <dsp:cNvPr id="0" name=""/>
        <dsp:cNvSpPr/>
      </dsp:nvSpPr>
      <dsp:spPr>
        <a:xfrm>
          <a:off x="0" y="1410"/>
          <a:ext cx="10515600" cy="71498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1F6457-75DA-4E0B-90FD-2F7DBD72E128}">
      <dsp:nvSpPr>
        <dsp:cNvPr id="0" name=""/>
        <dsp:cNvSpPr/>
      </dsp:nvSpPr>
      <dsp:spPr>
        <a:xfrm>
          <a:off x="216283" y="162282"/>
          <a:ext cx="393241" cy="39324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E6D273-0E73-438E-A155-9613910F898A}">
      <dsp:nvSpPr>
        <dsp:cNvPr id="0" name=""/>
        <dsp:cNvSpPr/>
      </dsp:nvSpPr>
      <dsp:spPr>
        <a:xfrm>
          <a:off x="825808" y="1410"/>
          <a:ext cx="9689791" cy="714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669" tIns="75669" rIns="75669" bIns="75669" numCol="1" spcCol="1270" anchor="ctr" anchorCtr="0">
          <a:noAutofit/>
        </a:bodyPr>
        <a:lstStyle/>
        <a:p>
          <a:pPr marL="0" lvl="0" indent="0" algn="l" defTabSz="800100">
            <a:lnSpc>
              <a:spcPct val="100000"/>
            </a:lnSpc>
            <a:spcBef>
              <a:spcPct val="0"/>
            </a:spcBef>
            <a:spcAft>
              <a:spcPct val="35000"/>
            </a:spcAft>
            <a:buNone/>
          </a:pPr>
          <a:r>
            <a:rPr lang="en-US" sz="1800" b="0" i="0" kern="1200" dirty="0">
              <a:latin typeface="Calibri" panose="020F0502020204030204" pitchFamily="34" charset="0"/>
              <a:cs typeface="Calibri" panose="020F0502020204030204" pitchFamily="34" charset="0"/>
            </a:rPr>
            <a:t>Based on the reviews, I incorporated the page name into the title to enable viewers to identify the age group that the data pertains to.</a:t>
          </a:r>
        </a:p>
      </dsp:txBody>
      <dsp:txXfrm>
        <a:off x="825808" y="1410"/>
        <a:ext cx="9689791" cy="714985"/>
      </dsp:txXfrm>
    </dsp:sp>
    <dsp:sp modelId="{0A7A583B-2FE6-452E-950D-EA901204312A}">
      <dsp:nvSpPr>
        <dsp:cNvPr id="0" name=""/>
        <dsp:cNvSpPr/>
      </dsp:nvSpPr>
      <dsp:spPr>
        <a:xfrm>
          <a:off x="0" y="895142"/>
          <a:ext cx="10515600" cy="71498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E18EED3-8391-4FFC-9426-439CEE3DD1C8}">
      <dsp:nvSpPr>
        <dsp:cNvPr id="0" name=""/>
        <dsp:cNvSpPr/>
      </dsp:nvSpPr>
      <dsp:spPr>
        <a:xfrm>
          <a:off x="216283" y="1056014"/>
          <a:ext cx="393241" cy="39324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AB532B-C933-4DBD-AF3E-9DFD9F9A981C}">
      <dsp:nvSpPr>
        <dsp:cNvPr id="0" name=""/>
        <dsp:cNvSpPr/>
      </dsp:nvSpPr>
      <dsp:spPr>
        <a:xfrm>
          <a:off x="825808" y="895142"/>
          <a:ext cx="9689791" cy="714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669" tIns="75669" rIns="75669" bIns="75669" numCol="1" spcCol="1270" anchor="ctr" anchorCtr="0">
          <a:noAutofit/>
        </a:bodyPr>
        <a:lstStyle/>
        <a:p>
          <a:pPr marL="0" lvl="0" indent="0" algn="l" defTabSz="755650">
            <a:lnSpc>
              <a:spcPct val="100000"/>
            </a:lnSpc>
            <a:spcBef>
              <a:spcPct val="0"/>
            </a:spcBef>
            <a:spcAft>
              <a:spcPct val="35000"/>
            </a:spcAft>
            <a:buNone/>
          </a:pPr>
          <a:r>
            <a:rPr lang="en-US" sz="1700" b="0" i="0" kern="1200" dirty="0">
              <a:latin typeface="Calibri" panose="020F0502020204030204" pitchFamily="34" charset="0"/>
              <a:cs typeface="Calibri" panose="020F0502020204030204" pitchFamily="34" charset="0"/>
            </a:rPr>
            <a:t>I also added the Percentage of minutes as Label, because it’s much easier to interpret. Also, this is one thing that could’ve been there in the original visualization instead of Number of Minutes.</a:t>
          </a:r>
        </a:p>
      </dsp:txBody>
      <dsp:txXfrm>
        <a:off x="825808" y="895142"/>
        <a:ext cx="9689791" cy="714985"/>
      </dsp:txXfrm>
    </dsp:sp>
    <dsp:sp modelId="{0A405B75-B7AE-413E-8C64-71FA4E6BE37D}">
      <dsp:nvSpPr>
        <dsp:cNvPr id="0" name=""/>
        <dsp:cNvSpPr/>
      </dsp:nvSpPr>
      <dsp:spPr>
        <a:xfrm>
          <a:off x="0" y="1788874"/>
          <a:ext cx="10515600" cy="71498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002643-DE87-4CDA-82E5-61490F5318A6}">
      <dsp:nvSpPr>
        <dsp:cNvPr id="0" name=""/>
        <dsp:cNvSpPr/>
      </dsp:nvSpPr>
      <dsp:spPr>
        <a:xfrm>
          <a:off x="216283" y="1949745"/>
          <a:ext cx="393241" cy="39324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C2C1E6-D7BA-4E82-9F3C-75C0ABC19A78}">
      <dsp:nvSpPr>
        <dsp:cNvPr id="0" name=""/>
        <dsp:cNvSpPr/>
      </dsp:nvSpPr>
      <dsp:spPr>
        <a:xfrm>
          <a:off x="825808" y="1788874"/>
          <a:ext cx="9689791" cy="714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669" tIns="75669" rIns="75669" bIns="75669" numCol="1" spcCol="1270" anchor="ctr" anchorCtr="0">
          <a:noAutofit/>
        </a:bodyPr>
        <a:lstStyle/>
        <a:p>
          <a:pPr marL="0" lvl="0" indent="0" algn="l" defTabSz="800100">
            <a:lnSpc>
              <a:spcPct val="100000"/>
            </a:lnSpc>
            <a:spcBef>
              <a:spcPct val="0"/>
            </a:spcBef>
            <a:spcAft>
              <a:spcPct val="35000"/>
            </a:spcAft>
            <a:buNone/>
          </a:pPr>
          <a:r>
            <a:rPr lang="en-US" sz="1800" b="0" i="0" kern="1200" dirty="0">
              <a:latin typeface="Calibri" panose="020F0502020204030204" pitchFamily="34" charset="0"/>
              <a:cs typeface="Calibri" panose="020F0502020204030204" pitchFamily="34" charset="0"/>
            </a:rPr>
            <a:t>I’ve tried to keep the visualization simple and clean, while conveying the information.</a:t>
          </a:r>
        </a:p>
      </dsp:txBody>
      <dsp:txXfrm>
        <a:off x="825808" y="1788874"/>
        <a:ext cx="9689791" cy="714985"/>
      </dsp:txXfrm>
    </dsp:sp>
    <dsp:sp modelId="{14681E56-8C90-4EAB-B6DF-85FBE8AA61EF}">
      <dsp:nvSpPr>
        <dsp:cNvPr id="0" name=""/>
        <dsp:cNvSpPr/>
      </dsp:nvSpPr>
      <dsp:spPr>
        <a:xfrm>
          <a:off x="0" y="2682605"/>
          <a:ext cx="10515600" cy="71498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A577CE6-95B4-4358-B39E-22063BD63B0E}">
      <dsp:nvSpPr>
        <dsp:cNvPr id="0" name=""/>
        <dsp:cNvSpPr/>
      </dsp:nvSpPr>
      <dsp:spPr>
        <a:xfrm>
          <a:off x="216283" y="2843477"/>
          <a:ext cx="393241" cy="39324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011F39-B2C3-4CD1-A8F9-CFE42F3102FF}">
      <dsp:nvSpPr>
        <dsp:cNvPr id="0" name=""/>
        <dsp:cNvSpPr/>
      </dsp:nvSpPr>
      <dsp:spPr>
        <a:xfrm>
          <a:off x="825808" y="2682605"/>
          <a:ext cx="9689791" cy="714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5669" tIns="75669" rIns="75669" bIns="75669" numCol="1" spcCol="1270" anchor="ctr" anchorCtr="0">
          <a:noAutofit/>
        </a:bodyPr>
        <a:lstStyle/>
        <a:p>
          <a:pPr marL="0" lvl="0" indent="0" algn="l" defTabSz="800100">
            <a:lnSpc>
              <a:spcPct val="100000"/>
            </a:lnSpc>
            <a:spcBef>
              <a:spcPct val="0"/>
            </a:spcBef>
            <a:spcAft>
              <a:spcPct val="35000"/>
            </a:spcAft>
            <a:buNone/>
          </a:pPr>
          <a:r>
            <a:rPr lang="en-US" sz="1800" b="0" i="0" kern="1200" dirty="0">
              <a:latin typeface="Calibri" panose="020F0502020204030204" pitchFamily="34" charset="0"/>
              <a:cs typeface="Calibri" panose="020F0502020204030204" pitchFamily="34" charset="0"/>
            </a:rPr>
            <a:t>Also, in the dashboard, I added a caption in the end. Just something I thought was cool.</a:t>
          </a:r>
        </a:p>
      </dsp:txBody>
      <dsp:txXfrm>
        <a:off x="825808" y="2682605"/>
        <a:ext cx="9689791" cy="71498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2.png>
</file>

<file path=ppt/media/image3.png>
</file>

<file path=ppt/media/image4.png>
</file>

<file path=ppt/media/image5.png>
</file>

<file path=ppt/media/image6.pn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2/17/23</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8404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2/17/23</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9312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2/17/23</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5099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2/17/23</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65084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2/17/23</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1701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2/17/23</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450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2/17/23</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9654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2/17/23</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347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2/17/23</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29228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2/17/23</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6996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2/17/23</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18767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2/17/23</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3040667289"/>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6" r:id="rId10"/>
    <p:sldLayoutId id="21474837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hyperlink" Target="https://ourworldindata.org/time-use#who-do-we-spend-time-with-across-our-lifetim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2B577FF9-3543-4875-815D-3D87BD8A2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DDD8153-E803-2287-158C-2939B3C3CA9E}"/>
              </a:ext>
            </a:extLst>
          </p:cNvPr>
          <p:cNvSpPr>
            <a:spLocks noGrp="1"/>
          </p:cNvSpPr>
          <p:nvPr>
            <p:ph type="ctrTitle"/>
          </p:nvPr>
        </p:nvSpPr>
        <p:spPr>
          <a:xfrm>
            <a:off x="683173" y="798703"/>
            <a:ext cx="5412828" cy="3072015"/>
          </a:xfrm>
        </p:spPr>
        <p:txBody>
          <a:bodyPr anchor="ctr">
            <a:normAutofit/>
          </a:bodyPr>
          <a:lstStyle/>
          <a:p>
            <a:r>
              <a:rPr lang="en-US" sz="5400" dirty="0"/>
              <a:t>Who do Americans Spend their Lifetime with?</a:t>
            </a:r>
            <a:endParaRPr lang="en-US" sz="2000" dirty="0"/>
          </a:p>
        </p:txBody>
      </p:sp>
      <p:sp>
        <p:nvSpPr>
          <p:cNvPr id="3" name="Subtitle 2">
            <a:extLst>
              <a:ext uri="{FF2B5EF4-FFF2-40B4-BE49-F238E27FC236}">
                <a16:creationId xmlns:a16="http://schemas.microsoft.com/office/drawing/2014/main" id="{7E35649A-C7B1-281F-0334-670FF319359D}"/>
              </a:ext>
            </a:extLst>
          </p:cNvPr>
          <p:cNvSpPr>
            <a:spLocks noGrp="1"/>
          </p:cNvSpPr>
          <p:nvPr>
            <p:ph type="subTitle" idx="1"/>
          </p:nvPr>
        </p:nvSpPr>
        <p:spPr>
          <a:xfrm>
            <a:off x="870148" y="4669420"/>
            <a:ext cx="5221185" cy="1395479"/>
          </a:xfrm>
        </p:spPr>
        <p:txBody>
          <a:bodyPr anchor="b">
            <a:normAutofit/>
          </a:bodyPr>
          <a:lstStyle/>
          <a:p>
            <a:r>
              <a:rPr lang="en-US" sz="2800" i="1" dirty="0">
                <a:latin typeface="Tw Cen MT" panose="020B0602020104020603" pitchFamily="34" charset="77"/>
              </a:rPr>
              <a:t>Prepared by: </a:t>
            </a:r>
          </a:p>
          <a:p>
            <a:r>
              <a:rPr lang="en-US" sz="2800" i="1" dirty="0">
                <a:latin typeface="Tw Cen MT" panose="020B0602020104020603" pitchFamily="34" charset="77"/>
              </a:rPr>
              <a:t>Diksha </a:t>
            </a:r>
            <a:r>
              <a:rPr lang="en-US" sz="2800" i="1" dirty="0" err="1">
                <a:latin typeface="Tw Cen MT" panose="020B0602020104020603" pitchFamily="34" charset="77"/>
              </a:rPr>
              <a:t>Manwani</a:t>
            </a:r>
            <a:endParaRPr lang="en-US" sz="2800" i="1" dirty="0">
              <a:latin typeface="Tw Cen MT" panose="020B0602020104020603" pitchFamily="34" charset="77"/>
            </a:endParaRPr>
          </a:p>
        </p:txBody>
      </p:sp>
      <p:sp>
        <p:nvSpPr>
          <p:cNvPr id="58" name="Freeform: Shape 5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Shape 5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Video 3" descr="A clock with a blue background&#10;&#10;Description automatically generated with low confidence">
            <a:extLst>
              <a:ext uri="{FF2B5EF4-FFF2-40B4-BE49-F238E27FC236}">
                <a16:creationId xmlns:a16="http://schemas.microsoft.com/office/drawing/2014/main" id="{5D8BB694-9AD5-0984-732E-ADEE02A13FF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6651243" y="1852236"/>
            <a:ext cx="4939504" cy="2770580"/>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62" name="Freeform: Shape 6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Freeform: Shape 6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Freeform: Shape 6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8" name="Freeform: Shape 6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B439A872-E2E3-D8BB-31AF-71DEDDCF5EB4}"/>
              </a:ext>
            </a:extLst>
          </p:cNvPr>
          <p:cNvSpPr txBox="1"/>
          <p:nvPr/>
        </p:nvSpPr>
        <p:spPr>
          <a:xfrm>
            <a:off x="683174" y="3573517"/>
            <a:ext cx="5366816" cy="461665"/>
          </a:xfrm>
          <a:prstGeom prst="rect">
            <a:avLst/>
          </a:prstGeom>
          <a:noFill/>
        </p:spPr>
        <p:txBody>
          <a:bodyPr wrap="square" rtlCol="0">
            <a:spAutoFit/>
          </a:bodyPr>
          <a:lstStyle/>
          <a:p>
            <a:pPr algn="r"/>
            <a:r>
              <a:rPr kumimoji="0" lang="en-US" sz="2400" b="0" i="0" u="none" strike="noStrike" kern="1200" cap="none" spc="0" normalizeH="0" baseline="0" noProof="0" dirty="0">
                <a:ln>
                  <a:noFill/>
                </a:ln>
                <a:solidFill>
                  <a:srgbClr val="000000"/>
                </a:solidFill>
                <a:effectLst/>
                <a:uLnTx/>
                <a:uFillTx/>
                <a:latin typeface="Tw Cen MT"/>
                <a:ea typeface="+mj-ea"/>
                <a:cs typeface="+mj-cs"/>
              </a:rPr>
              <a:t>…by age</a:t>
            </a:r>
            <a:endParaRPr lang="en-US" sz="2400" dirty="0"/>
          </a:p>
        </p:txBody>
      </p:sp>
    </p:spTree>
    <p:extLst>
      <p:ext uri="{BB962C8B-B14F-4D97-AF65-F5344CB8AC3E}">
        <p14:creationId xmlns:p14="http://schemas.microsoft.com/office/powerpoint/2010/main" val="3047401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68029-FCB7-FC74-8937-5C659D7255DF}"/>
              </a:ext>
            </a:extLst>
          </p:cNvPr>
          <p:cNvSpPr>
            <a:spLocks noGrp="1"/>
          </p:cNvSpPr>
          <p:nvPr>
            <p:ph type="title"/>
          </p:nvPr>
        </p:nvSpPr>
        <p:spPr>
          <a:xfrm>
            <a:off x="4021740" y="768349"/>
            <a:ext cx="7325710" cy="1623135"/>
          </a:xfrm>
        </p:spPr>
        <p:txBody>
          <a:bodyPr>
            <a:normAutofit fontScale="90000"/>
          </a:bodyPr>
          <a:lstStyle/>
          <a:p>
            <a:pPr algn="r"/>
            <a:r>
              <a:rPr lang="en-US" dirty="0"/>
              <a:t>Reasons behind my </a:t>
            </a:r>
            <a:br>
              <a:rPr lang="en-US" dirty="0"/>
            </a:br>
            <a:r>
              <a:rPr lang="en-US" dirty="0"/>
              <a:t>Visualization</a:t>
            </a:r>
          </a:p>
        </p:txBody>
      </p:sp>
      <p:graphicFrame>
        <p:nvGraphicFramePr>
          <p:cNvPr id="6" name="Text Placeholder 2">
            <a:extLst>
              <a:ext uri="{FF2B5EF4-FFF2-40B4-BE49-F238E27FC236}">
                <a16:creationId xmlns:a16="http://schemas.microsoft.com/office/drawing/2014/main" id="{051F2DC7-93F5-1A0E-C89A-32CAA0CF3270}"/>
              </a:ext>
            </a:extLst>
          </p:cNvPr>
          <p:cNvGraphicFramePr/>
          <p:nvPr>
            <p:extLst>
              <p:ext uri="{D42A27DB-BD31-4B8C-83A1-F6EECF244321}">
                <p14:modId xmlns:p14="http://schemas.microsoft.com/office/powerpoint/2010/main" val="998124821"/>
              </p:ext>
            </p:extLst>
          </p:nvPr>
        </p:nvGraphicFramePr>
        <p:xfrm>
          <a:off x="831850" y="2690649"/>
          <a:ext cx="10515600" cy="33990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985954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ext Placeholder 2">
            <a:extLst>
              <a:ext uri="{FF2B5EF4-FFF2-40B4-BE49-F238E27FC236}">
                <a16:creationId xmlns:a16="http://schemas.microsoft.com/office/drawing/2014/main" id="{4FE44AE4-2CA9-5460-5F19-8AD1BFFDF2F4}"/>
              </a:ext>
            </a:extLst>
          </p:cNvPr>
          <p:cNvGraphicFramePr/>
          <p:nvPr>
            <p:extLst>
              <p:ext uri="{D42A27DB-BD31-4B8C-83A1-F6EECF244321}">
                <p14:modId xmlns:p14="http://schemas.microsoft.com/office/powerpoint/2010/main" val="733130426"/>
              </p:ext>
            </p:extLst>
          </p:nvPr>
        </p:nvGraphicFramePr>
        <p:xfrm>
          <a:off x="831850" y="2690649"/>
          <a:ext cx="10515600" cy="33990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1">
            <a:extLst>
              <a:ext uri="{FF2B5EF4-FFF2-40B4-BE49-F238E27FC236}">
                <a16:creationId xmlns:a16="http://schemas.microsoft.com/office/drawing/2014/main" id="{413D1E5F-6572-91F1-29B2-EF3D94358D95}"/>
              </a:ext>
            </a:extLst>
          </p:cNvPr>
          <p:cNvSpPr txBox="1">
            <a:spLocks/>
          </p:cNvSpPr>
          <p:nvPr/>
        </p:nvSpPr>
        <p:spPr>
          <a:xfrm>
            <a:off x="4021740" y="825694"/>
            <a:ext cx="7325710" cy="1570666"/>
          </a:xfrm>
          <a:prstGeom prst="rect">
            <a:avLst/>
          </a:prstGeom>
        </p:spPr>
        <p:txBody>
          <a:bodyPr vert="horz" lIns="91440" tIns="45720" rIns="91440" bIns="45720" rtlCol="0" anchor="b">
            <a:normAutofit fontScale="97500" lnSpcReduction="10000"/>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dirty="0"/>
              <a:t>Reasons behind my </a:t>
            </a:r>
            <a:br>
              <a:rPr lang="en-US" dirty="0"/>
            </a:br>
            <a:r>
              <a:rPr lang="en-US" dirty="0"/>
              <a:t>Visualization</a:t>
            </a:r>
          </a:p>
        </p:txBody>
      </p:sp>
    </p:spTree>
    <p:extLst>
      <p:ext uri="{BB962C8B-B14F-4D97-AF65-F5344CB8AC3E}">
        <p14:creationId xmlns:p14="http://schemas.microsoft.com/office/powerpoint/2010/main" val="24367735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2B577FF9-3543-4875-815D-3D87BD8A2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DDD8153-E803-2287-158C-2939B3C3CA9E}"/>
              </a:ext>
            </a:extLst>
          </p:cNvPr>
          <p:cNvSpPr>
            <a:spLocks noGrp="1"/>
          </p:cNvSpPr>
          <p:nvPr>
            <p:ph type="ctrTitle"/>
          </p:nvPr>
        </p:nvSpPr>
        <p:spPr>
          <a:xfrm>
            <a:off x="637162" y="1701518"/>
            <a:ext cx="5412828" cy="3072015"/>
          </a:xfrm>
        </p:spPr>
        <p:txBody>
          <a:bodyPr anchor="ctr">
            <a:normAutofit/>
          </a:bodyPr>
          <a:lstStyle/>
          <a:p>
            <a:r>
              <a:rPr lang="en-US" sz="7200" dirty="0"/>
              <a:t>Thank You!</a:t>
            </a:r>
          </a:p>
        </p:txBody>
      </p:sp>
      <p:sp>
        <p:nvSpPr>
          <p:cNvPr id="58" name="Freeform: Shape 5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Shape 5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Video 3" descr="A clock with a blue background&#10;&#10;Description automatically generated with low confidence">
            <a:extLst>
              <a:ext uri="{FF2B5EF4-FFF2-40B4-BE49-F238E27FC236}">
                <a16:creationId xmlns:a16="http://schemas.microsoft.com/office/drawing/2014/main" id="{5D8BB694-9AD5-0984-732E-ADEE02A13FF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6651243" y="1852236"/>
            <a:ext cx="4939504" cy="2770580"/>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62" name="Freeform: Shape 6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Freeform: Shape 6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Freeform: Shape 6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8" name="Freeform: Shape 6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01704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0F6B-ABC3-3DAC-22B2-FB2F5CBB34A1}"/>
              </a:ext>
            </a:extLst>
          </p:cNvPr>
          <p:cNvSpPr>
            <a:spLocks noGrp="1"/>
          </p:cNvSpPr>
          <p:nvPr>
            <p:ph type="title"/>
          </p:nvPr>
        </p:nvSpPr>
        <p:spPr/>
        <p:txBody>
          <a:bodyPr/>
          <a:lstStyle/>
          <a:p>
            <a:r>
              <a:rPr lang="en-US" dirty="0"/>
              <a:t>About the Dataset</a:t>
            </a:r>
          </a:p>
        </p:txBody>
      </p:sp>
      <p:sp>
        <p:nvSpPr>
          <p:cNvPr id="3" name="Content Placeholder 2">
            <a:extLst>
              <a:ext uri="{FF2B5EF4-FFF2-40B4-BE49-F238E27FC236}">
                <a16:creationId xmlns:a16="http://schemas.microsoft.com/office/drawing/2014/main" id="{662F7740-7950-1B50-2994-D4C33812A41E}"/>
              </a:ext>
            </a:extLst>
          </p:cNvPr>
          <p:cNvSpPr>
            <a:spLocks noGrp="1"/>
          </p:cNvSpPr>
          <p:nvPr>
            <p:ph idx="1"/>
          </p:nvPr>
        </p:nvSpPr>
        <p:spPr/>
        <p:txBody>
          <a:bodyPr anchor="ctr">
            <a:normAutofit/>
          </a:bodyPr>
          <a:lstStyle/>
          <a:p>
            <a:r>
              <a:rPr lang="en-US" sz="2400" dirty="0">
                <a:latin typeface="Calibri" panose="020F0502020204030204" pitchFamily="34" charset="0"/>
                <a:cs typeface="Calibri" panose="020F0502020204030204" pitchFamily="34" charset="0"/>
              </a:rPr>
              <a:t>Source: </a:t>
            </a:r>
            <a:r>
              <a:rPr lang="en-US" sz="2400" dirty="0">
                <a:latin typeface="Calibri" panose="020F0502020204030204" pitchFamily="34" charset="0"/>
                <a:cs typeface="Calibri" panose="020F0502020204030204" pitchFamily="34" charset="0"/>
                <a:hlinkClick r:id="rId2"/>
              </a:rPr>
              <a:t>Our World in Data</a:t>
            </a:r>
            <a:endParaRPr lang="en-US" sz="2400" dirty="0">
              <a:latin typeface="Calibri" panose="020F0502020204030204" pitchFamily="34" charset="0"/>
              <a:cs typeface="Calibri" panose="020F0502020204030204" pitchFamily="34" charset="0"/>
            </a:endParaRPr>
          </a:p>
          <a:p>
            <a:r>
              <a:rPr lang="en-US" sz="2400" dirty="0">
                <a:latin typeface="Calibri" panose="020F0502020204030204" pitchFamily="34" charset="0"/>
                <a:cs typeface="Calibri" panose="020F0502020204030204" pitchFamily="34" charset="0"/>
              </a:rPr>
              <a:t>The Data shows the amount of time people in the US report spending in the company of others, based on their age. </a:t>
            </a:r>
          </a:p>
          <a:p>
            <a:r>
              <a:rPr lang="en-US" sz="2400" dirty="0">
                <a:latin typeface="Calibri" panose="020F0502020204030204" pitchFamily="34" charset="0"/>
                <a:cs typeface="Calibri" panose="020F0502020204030204" pitchFamily="34" charset="0"/>
              </a:rPr>
              <a:t>It comes from time-use surveys, where people are asked to list all the activities they perform over a full day and the people who were there during each activity. </a:t>
            </a:r>
          </a:p>
          <a:p>
            <a:r>
              <a:rPr lang="en-US" sz="2400" dirty="0">
                <a:latin typeface="Calibri" panose="020F0502020204030204" pitchFamily="34" charset="0"/>
                <a:cs typeface="Calibri" panose="020F0502020204030204" pitchFamily="34" charset="0"/>
              </a:rPr>
              <a:t>The numbers are based on averages for a cross-section of the American society, and the average amount of time that survey respondents of different ages report spending with other people changes over the course of life.</a:t>
            </a:r>
          </a:p>
        </p:txBody>
      </p:sp>
    </p:spTree>
    <p:extLst>
      <p:ext uri="{BB962C8B-B14F-4D97-AF65-F5344CB8AC3E}">
        <p14:creationId xmlns:p14="http://schemas.microsoft.com/office/powerpoint/2010/main" val="297992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1C27C-36D7-104C-DED0-291C3571A40D}"/>
              </a:ext>
            </a:extLst>
          </p:cNvPr>
          <p:cNvSpPr>
            <a:spLocks noGrp="1"/>
          </p:cNvSpPr>
          <p:nvPr>
            <p:ph type="title"/>
          </p:nvPr>
        </p:nvSpPr>
        <p:spPr>
          <a:xfrm>
            <a:off x="839788" y="457199"/>
            <a:ext cx="3932237" cy="5765800"/>
          </a:xfrm>
        </p:spPr>
        <p:txBody>
          <a:bodyPr anchor="ctr">
            <a:normAutofit/>
          </a:bodyPr>
          <a:lstStyle/>
          <a:p>
            <a:r>
              <a:rPr lang="en-US" sz="5400" dirty="0"/>
              <a:t>Original </a:t>
            </a:r>
            <a:br>
              <a:rPr lang="en-US" sz="5400" dirty="0"/>
            </a:br>
            <a:r>
              <a:rPr lang="en-US" sz="5400" dirty="0"/>
              <a:t>Visualization</a:t>
            </a:r>
          </a:p>
        </p:txBody>
      </p:sp>
      <p:pic>
        <p:nvPicPr>
          <p:cNvPr id="1028" name="Picture 4">
            <a:extLst>
              <a:ext uri="{FF2B5EF4-FFF2-40B4-BE49-F238E27FC236}">
                <a16:creationId xmlns:a16="http://schemas.microsoft.com/office/drawing/2014/main" id="{6CE3C149-52F9-B1B1-594C-751DD9CD32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67547" y="939006"/>
            <a:ext cx="7062527" cy="4979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66484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20A64-8A81-3F28-BF54-88584548B8A4}"/>
              </a:ext>
            </a:extLst>
          </p:cNvPr>
          <p:cNvSpPr>
            <a:spLocks noGrp="1"/>
          </p:cNvSpPr>
          <p:nvPr>
            <p:ph type="title"/>
          </p:nvPr>
        </p:nvSpPr>
        <p:spPr/>
        <p:txBody>
          <a:bodyPr/>
          <a:lstStyle/>
          <a:p>
            <a:r>
              <a:rPr lang="en-US" dirty="0"/>
              <a:t>Feedback from 'Watch Me Viz'</a:t>
            </a:r>
          </a:p>
        </p:txBody>
      </p:sp>
      <p:sp>
        <p:nvSpPr>
          <p:cNvPr id="3" name="Content Placeholder 2">
            <a:extLst>
              <a:ext uri="{FF2B5EF4-FFF2-40B4-BE49-F238E27FC236}">
                <a16:creationId xmlns:a16="http://schemas.microsoft.com/office/drawing/2014/main" id="{994C704F-CFDA-B62C-02B3-7AEF8B00480F}"/>
              </a:ext>
            </a:extLst>
          </p:cNvPr>
          <p:cNvSpPr>
            <a:spLocks noGrp="1"/>
          </p:cNvSpPr>
          <p:nvPr>
            <p:ph idx="1"/>
          </p:nvPr>
        </p:nvSpPr>
        <p:spPr>
          <a:xfrm>
            <a:off x="838200" y="1825625"/>
            <a:ext cx="10515600" cy="3446463"/>
          </a:xfrm>
        </p:spPr>
        <p:txBody>
          <a:bodyPr anchor="ctr">
            <a:normAutofit/>
          </a:bodyPr>
          <a:lstStyle/>
          <a:p>
            <a:r>
              <a:rPr lang="en-US" sz="3200" dirty="0">
                <a:latin typeface="Calibri" panose="020F0502020204030204" pitchFamily="34" charset="0"/>
                <a:cs typeface="Calibri" panose="020F0502020204030204" pitchFamily="34" charset="0"/>
              </a:rPr>
              <a:t>Andy </a:t>
            </a:r>
            <a:r>
              <a:rPr lang="en-US" sz="3200" dirty="0" err="1">
                <a:latin typeface="Calibri" panose="020F0502020204030204" pitchFamily="34" charset="0"/>
                <a:cs typeface="Calibri" panose="020F0502020204030204" pitchFamily="34" charset="0"/>
              </a:rPr>
              <a:t>Kriebel</a:t>
            </a:r>
            <a:r>
              <a:rPr lang="en-US" sz="3200" dirty="0">
                <a:latin typeface="Calibri" panose="020F0502020204030204" pitchFamily="34" charset="0"/>
                <a:cs typeface="Calibri" panose="020F0502020204030204" pitchFamily="34" charset="0"/>
              </a:rPr>
              <a:t> absolutely </a:t>
            </a:r>
            <a:r>
              <a:rPr lang="en-US" sz="3200" i="1" dirty="0">
                <a:latin typeface="Calibri" panose="020F0502020204030204" pitchFamily="34" charset="0"/>
                <a:cs typeface="Calibri" panose="020F0502020204030204" pitchFamily="34" charset="0"/>
              </a:rPr>
              <a:t>loved</a:t>
            </a:r>
            <a:r>
              <a:rPr lang="en-US" sz="3200" dirty="0">
                <a:latin typeface="Calibri" panose="020F0502020204030204" pitchFamily="34" charset="0"/>
                <a:cs typeface="Calibri" panose="020F0502020204030204" pitchFamily="34" charset="0"/>
              </a:rPr>
              <a:t> this visualization. </a:t>
            </a:r>
          </a:p>
          <a:p>
            <a:r>
              <a:rPr lang="en-US" sz="3200" dirty="0">
                <a:latin typeface="Calibri" panose="020F0502020204030204" pitchFamily="34" charset="0"/>
                <a:cs typeface="Calibri" panose="020F0502020204030204" pitchFamily="34" charset="0"/>
              </a:rPr>
              <a:t>He had nothing against it and in the entire video, he tried to recreate the same visualization to the T.</a:t>
            </a:r>
          </a:p>
          <a:p>
            <a:r>
              <a:rPr lang="en-US" sz="3200" dirty="0">
                <a:latin typeface="Calibri" panose="020F0502020204030204" pitchFamily="34" charset="0"/>
                <a:cs typeface="Calibri" panose="020F0502020204030204" pitchFamily="34" charset="0"/>
              </a:rPr>
              <a:t>He tried to replicate even the fonts, captions, and colors! He came pretty close. </a:t>
            </a:r>
          </a:p>
        </p:txBody>
      </p:sp>
    </p:spTree>
    <p:extLst>
      <p:ext uri="{BB962C8B-B14F-4D97-AF65-F5344CB8AC3E}">
        <p14:creationId xmlns:p14="http://schemas.microsoft.com/office/powerpoint/2010/main" val="669727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7753E-479D-1063-B88D-754DC24A0773}"/>
              </a:ext>
            </a:extLst>
          </p:cNvPr>
          <p:cNvSpPr>
            <a:spLocks noGrp="1"/>
          </p:cNvSpPr>
          <p:nvPr>
            <p:ph type="title"/>
          </p:nvPr>
        </p:nvSpPr>
        <p:spPr>
          <a:xfrm>
            <a:off x="839788" y="457200"/>
            <a:ext cx="3932237" cy="4800600"/>
          </a:xfrm>
        </p:spPr>
        <p:txBody>
          <a:bodyPr anchor="ctr">
            <a:normAutofit/>
          </a:bodyPr>
          <a:lstStyle/>
          <a:p>
            <a:r>
              <a:rPr lang="en-US" sz="5400" dirty="0"/>
              <a:t>Andy’s Recreated Visualization</a:t>
            </a:r>
          </a:p>
        </p:txBody>
      </p:sp>
      <p:pic>
        <p:nvPicPr>
          <p:cNvPr id="2050" name="Picture 2">
            <a:extLst>
              <a:ext uri="{FF2B5EF4-FFF2-40B4-BE49-F238E27FC236}">
                <a16:creationId xmlns:a16="http://schemas.microsoft.com/office/drawing/2014/main" id="{B520F8E3-6BFF-A23A-965C-45298DE79F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5348" y="457200"/>
            <a:ext cx="5376864" cy="309403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B56E6F6C-BDCA-1CEE-17A4-54793AA068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75349" y="3702050"/>
            <a:ext cx="5376863" cy="2941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3549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50B10-7287-D773-840B-89F89D7C759E}"/>
              </a:ext>
            </a:extLst>
          </p:cNvPr>
          <p:cNvSpPr>
            <a:spLocks noGrp="1"/>
          </p:cNvSpPr>
          <p:nvPr>
            <p:ph type="title"/>
          </p:nvPr>
        </p:nvSpPr>
        <p:spPr>
          <a:xfrm>
            <a:off x="151036" y="257176"/>
            <a:ext cx="6849839" cy="973138"/>
          </a:xfrm>
        </p:spPr>
        <p:txBody>
          <a:bodyPr anchor="t">
            <a:normAutofit/>
          </a:bodyPr>
          <a:lstStyle/>
          <a:p>
            <a:r>
              <a:rPr lang="en-US" sz="4000" dirty="0"/>
              <a:t>Some Interesting Techniques used</a:t>
            </a:r>
          </a:p>
        </p:txBody>
      </p:sp>
      <p:sp>
        <p:nvSpPr>
          <p:cNvPr id="4" name="Text Placeholder 3">
            <a:extLst>
              <a:ext uri="{FF2B5EF4-FFF2-40B4-BE49-F238E27FC236}">
                <a16:creationId xmlns:a16="http://schemas.microsoft.com/office/drawing/2014/main" id="{1AD1DC33-2428-AA3E-3FD7-3526AE62C502}"/>
              </a:ext>
            </a:extLst>
          </p:cNvPr>
          <p:cNvSpPr>
            <a:spLocks noGrp="1"/>
          </p:cNvSpPr>
          <p:nvPr>
            <p:ph type="body" sz="half" idx="2"/>
          </p:nvPr>
        </p:nvSpPr>
        <p:spPr>
          <a:xfrm>
            <a:off x="454025" y="1043781"/>
            <a:ext cx="6446837" cy="5170487"/>
          </a:xfrm>
        </p:spPr>
        <p:txBody>
          <a:bodyPr anchor="ctr">
            <a:noAutofit/>
          </a:bodyPr>
          <a:lstStyle/>
          <a:p>
            <a:pPr marL="285750" indent="-285750">
              <a:buFont typeface="Arial" panose="020B0604020202020204" pitchFamily="34" charset="0"/>
              <a:buChar char="•"/>
            </a:pPr>
            <a:r>
              <a:rPr lang="en-US" sz="2100" dirty="0">
                <a:latin typeface="Calibri" panose="020F0502020204030204" pitchFamily="34" charset="0"/>
                <a:cs typeface="Calibri" panose="020F0502020204030204" pitchFamily="34" charset="0"/>
              </a:rPr>
              <a:t>There were a lot of fascinating new things used in the visualization like the </a:t>
            </a:r>
            <a:r>
              <a:rPr lang="en-US" sz="2100" i="1" dirty="0">
                <a:latin typeface="Calibri" panose="020F0502020204030204" pitchFamily="34" charset="0"/>
                <a:cs typeface="Calibri" panose="020F0502020204030204" pitchFamily="34" charset="0"/>
              </a:rPr>
              <a:t>customized tooltip</a:t>
            </a:r>
            <a:r>
              <a:rPr lang="en-US" sz="2100" dirty="0">
                <a:latin typeface="Calibri" panose="020F0502020204030204" pitchFamily="34" charset="0"/>
                <a:cs typeface="Calibri" panose="020F0502020204030204" pitchFamily="34" charset="0"/>
              </a:rPr>
              <a:t>. </a:t>
            </a:r>
          </a:p>
          <a:p>
            <a:pPr marL="285750" indent="-285750">
              <a:buFont typeface="Arial" panose="020B0604020202020204" pitchFamily="34" charset="0"/>
              <a:buChar char="•"/>
            </a:pPr>
            <a:r>
              <a:rPr lang="en-US" sz="2100" dirty="0">
                <a:latin typeface="Calibri" panose="020F0502020204030204" pitchFamily="34" charset="0"/>
                <a:cs typeface="Calibri" panose="020F0502020204030204" pitchFamily="34" charset="0"/>
              </a:rPr>
              <a:t>Even Andy struggled with it a little in the beginning. As we can see, the tooltip is color coded with a dot at the beginning which is not the default pattern of a tooltip. </a:t>
            </a:r>
          </a:p>
          <a:p>
            <a:pPr marL="285750" indent="-285750">
              <a:buFont typeface="Arial" panose="020B0604020202020204" pitchFamily="34" charset="0"/>
              <a:buChar char="•"/>
            </a:pPr>
            <a:r>
              <a:rPr lang="en-US" sz="2100" dirty="0">
                <a:latin typeface="Calibri" panose="020F0502020204030204" pitchFamily="34" charset="0"/>
                <a:cs typeface="Calibri" panose="020F0502020204030204" pitchFamily="34" charset="0"/>
              </a:rPr>
              <a:t>Andy created a separate worksheet and creates columns of categories like ‘Alone’, ‘With Partner’, etc., and the average time spent. Then he uses this worksheet to create the tooltip.</a:t>
            </a:r>
            <a:br>
              <a:rPr lang="en-US" sz="2100" dirty="0">
                <a:latin typeface="Calibri" panose="020F0502020204030204" pitchFamily="34" charset="0"/>
                <a:cs typeface="Calibri" panose="020F0502020204030204" pitchFamily="34" charset="0"/>
              </a:rPr>
            </a:br>
            <a:endParaRPr lang="en-US" sz="2100" dirty="0">
              <a:latin typeface="Calibri" panose="020F0502020204030204" pitchFamily="34" charset="0"/>
              <a:cs typeface="Calibri" panose="020F0502020204030204" pitchFamily="34" charset="0"/>
            </a:endParaRPr>
          </a:p>
        </p:txBody>
      </p:sp>
      <p:pic>
        <p:nvPicPr>
          <p:cNvPr id="3074" name="Picture 2">
            <a:extLst>
              <a:ext uri="{FF2B5EF4-FFF2-40B4-BE49-F238E27FC236}">
                <a16:creationId xmlns:a16="http://schemas.microsoft.com/office/drawing/2014/main" id="{40B4613D-59F4-4A7F-C186-1862436775B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240811" y="1230313"/>
            <a:ext cx="4800153" cy="51704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4775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50B10-7287-D773-840B-89F89D7C759E}"/>
              </a:ext>
            </a:extLst>
          </p:cNvPr>
          <p:cNvSpPr>
            <a:spLocks noGrp="1"/>
          </p:cNvSpPr>
          <p:nvPr>
            <p:ph type="title"/>
          </p:nvPr>
        </p:nvSpPr>
        <p:spPr>
          <a:xfrm>
            <a:off x="151036" y="257176"/>
            <a:ext cx="6849839" cy="973138"/>
          </a:xfrm>
        </p:spPr>
        <p:txBody>
          <a:bodyPr anchor="t">
            <a:normAutofit/>
          </a:bodyPr>
          <a:lstStyle/>
          <a:p>
            <a:r>
              <a:rPr lang="en-US" sz="4000" dirty="0"/>
              <a:t>Some Interesting Techniques used</a:t>
            </a:r>
          </a:p>
        </p:txBody>
      </p:sp>
      <p:sp>
        <p:nvSpPr>
          <p:cNvPr id="4" name="Text Placeholder 3">
            <a:extLst>
              <a:ext uri="{FF2B5EF4-FFF2-40B4-BE49-F238E27FC236}">
                <a16:creationId xmlns:a16="http://schemas.microsoft.com/office/drawing/2014/main" id="{1AD1DC33-2428-AA3E-3FD7-3526AE62C502}"/>
              </a:ext>
            </a:extLst>
          </p:cNvPr>
          <p:cNvSpPr>
            <a:spLocks noGrp="1"/>
          </p:cNvSpPr>
          <p:nvPr>
            <p:ph type="body" sz="half" idx="2"/>
          </p:nvPr>
        </p:nvSpPr>
        <p:spPr>
          <a:xfrm>
            <a:off x="454025" y="1043781"/>
            <a:ext cx="6446837" cy="5170487"/>
          </a:xfrm>
        </p:spPr>
        <p:txBody>
          <a:bodyPr anchor="ctr">
            <a:noAutofit/>
          </a:bodyPr>
          <a:lstStyle/>
          <a:p>
            <a:pPr marL="285750" indent="-285750">
              <a:buFont typeface="Arial" panose="020B0604020202020204" pitchFamily="34" charset="0"/>
              <a:buChar char="•"/>
            </a:pPr>
            <a:r>
              <a:rPr lang="en-US" sz="2100" dirty="0">
                <a:latin typeface="Calibri" panose="020F0502020204030204" pitchFamily="34" charset="0"/>
                <a:cs typeface="Calibri" panose="020F0502020204030204" pitchFamily="34" charset="0"/>
              </a:rPr>
              <a:t>Also, we can see there is a dynamic vertical line right next to the tooltip. </a:t>
            </a:r>
          </a:p>
          <a:p>
            <a:pPr marL="285750" indent="-285750">
              <a:buFont typeface="Arial" panose="020B0604020202020204" pitchFamily="34" charset="0"/>
              <a:buChar char="•"/>
            </a:pPr>
            <a:r>
              <a:rPr lang="en-US" sz="2100" dirty="0">
                <a:latin typeface="Calibri" panose="020F0502020204030204" pitchFamily="34" charset="0"/>
                <a:cs typeface="Calibri" panose="020F0502020204030204" pitchFamily="34" charset="0"/>
              </a:rPr>
              <a:t>The way Andy tried to achieve this was to use a reference line with a parameter. This was towards the end, and he did it only for the Alone category. It didn’t turn out exactly like the original but did the trick.</a:t>
            </a:r>
          </a:p>
          <a:p>
            <a:br>
              <a:rPr lang="en-US" sz="2100" dirty="0">
                <a:latin typeface="Calibri" panose="020F0502020204030204" pitchFamily="34" charset="0"/>
                <a:cs typeface="Calibri" panose="020F0502020204030204" pitchFamily="34" charset="0"/>
              </a:rPr>
            </a:br>
            <a:endParaRPr lang="en-US" sz="2100" dirty="0">
              <a:latin typeface="Calibri" panose="020F0502020204030204" pitchFamily="34" charset="0"/>
              <a:cs typeface="Calibri" panose="020F0502020204030204" pitchFamily="34" charset="0"/>
            </a:endParaRPr>
          </a:p>
        </p:txBody>
      </p:sp>
      <p:pic>
        <p:nvPicPr>
          <p:cNvPr id="3074" name="Picture 2">
            <a:extLst>
              <a:ext uri="{FF2B5EF4-FFF2-40B4-BE49-F238E27FC236}">
                <a16:creationId xmlns:a16="http://schemas.microsoft.com/office/drawing/2014/main" id="{40B4613D-59F4-4A7F-C186-1862436775B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240811" y="1230313"/>
            <a:ext cx="4800153" cy="51704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3556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71E58-3244-AFFE-9186-1FDF98C8625B}"/>
              </a:ext>
            </a:extLst>
          </p:cNvPr>
          <p:cNvSpPr>
            <a:spLocks noGrp="1"/>
          </p:cNvSpPr>
          <p:nvPr>
            <p:ph type="title"/>
          </p:nvPr>
        </p:nvSpPr>
        <p:spPr>
          <a:xfrm>
            <a:off x="838200" y="221156"/>
            <a:ext cx="10515600" cy="987534"/>
          </a:xfrm>
        </p:spPr>
        <p:txBody>
          <a:bodyPr/>
          <a:lstStyle/>
          <a:p>
            <a:r>
              <a:rPr lang="en-US" dirty="0"/>
              <a:t>Feedback from ‘Viz Review’</a:t>
            </a:r>
          </a:p>
        </p:txBody>
      </p:sp>
      <p:sp>
        <p:nvSpPr>
          <p:cNvPr id="3" name="Content Placeholder 2">
            <a:extLst>
              <a:ext uri="{FF2B5EF4-FFF2-40B4-BE49-F238E27FC236}">
                <a16:creationId xmlns:a16="http://schemas.microsoft.com/office/drawing/2014/main" id="{0C306725-D5E9-9971-1626-058D42488983}"/>
              </a:ext>
            </a:extLst>
          </p:cNvPr>
          <p:cNvSpPr>
            <a:spLocks noGrp="1"/>
          </p:cNvSpPr>
          <p:nvPr>
            <p:ph sz="half" idx="1"/>
          </p:nvPr>
        </p:nvSpPr>
        <p:spPr>
          <a:xfrm>
            <a:off x="838200" y="2564523"/>
            <a:ext cx="5181600" cy="3612439"/>
          </a:xfrm>
        </p:spPr>
        <p:txBody>
          <a:bodyPr>
            <a:normAutofit/>
          </a:bodyPr>
          <a:lstStyle/>
          <a:p>
            <a:pPr rtl="0" fontAlgn="base">
              <a:spcBef>
                <a:spcPts val="0"/>
              </a:spcBef>
              <a:spcAft>
                <a:spcPts val="0"/>
              </a:spcAft>
              <a:buFont typeface="Arial" panose="020B0604020202020204" pitchFamily="34" charset="0"/>
              <a:buChar char="•"/>
            </a:pPr>
            <a:r>
              <a:rPr lang="en-US" sz="2000" b="0" i="0" u="none" strike="noStrike" dirty="0">
                <a:solidFill>
                  <a:srgbClr val="000000"/>
                </a:solidFill>
                <a:effectLst/>
                <a:latin typeface="Calibri" panose="020F0502020204030204" pitchFamily="34" charset="0"/>
                <a:cs typeface="Calibri" panose="020F0502020204030204" pitchFamily="34" charset="0"/>
              </a:rPr>
              <a:t>Improving the title by turning it into a relevant question and specifying whether it pertains to Americans in the US or worldwide. </a:t>
            </a:r>
          </a:p>
          <a:p>
            <a:pPr rtl="0" fontAlgn="base">
              <a:spcBef>
                <a:spcPts val="0"/>
              </a:spcBef>
              <a:spcAft>
                <a:spcPts val="0"/>
              </a:spcAft>
              <a:buFont typeface="Arial" panose="020B0604020202020204" pitchFamily="34" charset="0"/>
              <a:buChar char="•"/>
            </a:pPr>
            <a:r>
              <a:rPr lang="en-US" sz="2000" b="0" i="0" u="none" strike="noStrike" dirty="0">
                <a:solidFill>
                  <a:srgbClr val="000000"/>
                </a:solidFill>
                <a:effectLst/>
                <a:latin typeface="Calibri" panose="020F0502020204030204" pitchFamily="34" charset="0"/>
                <a:cs typeface="Calibri" panose="020F0502020204030204" pitchFamily="34" charset="0"/>
              </a:rPr>
              <a:t>It is also recommended to include a brief description of the dataset, fix the axes, and provide a bullet list of who Americans spend time with to answer the question at hand.</a:t>
            </a:r>
          </a:p>
          <a:p>
            <a:pPr fontAlgn="base">
              <a:spcBef>
                <a:spcPts val="0"/>
              </a:spcBef>
            </a:pPr>
            <a:r>
              <a:rPr lang="en-US" sz="2000" b="0" i="0" u="none" strike="noStrike" dirty="0">
                <a:solidFill>
                  <a:srgbClr val="000000"/>
                </a:solidFill>
                <a:effectLst/>
                <a:latin typeface="Calibri" panose="020F0502020204030204" pitchFamily="34" charset="0"/>
                <a:cs typeface="Calibri" panose="020F0502020204030204" pitchFamily="34" charset="0"/>
              </a:rPr>
              <a:t>For an animated chart, Eva recommends adding a play button and improving the call to action for a generational comparison chart.</a:t>
            </a:r>
          </a:p>
        </p:txBody>
      </p:sp>
      <p:sp>
        <p:nvSpPr>
          <p:cNvPr id="4" name="Content Placeholder 3">
            <a:extLst>
              <a:ext uri="{FF2B5EF4-FFF2-40B4-BE49-F238E27FC236}">
                <a16:creationId xmlns:a16="http://schemas.microsoft.com/office/drawing/2014/main" id="{2853E750-8513-6F87-4D46-59C4EA446476}"/>
              </a:ext>
            </a:extLst>
          </p:cNvPr>
          <p:cNvSpPr>
            <a:spLocks noGrp="1"/>
          </p:cNvSpPr>
          <p:nvPr>
            <p:ph sz="half" idx="2"/>
          </p:nvPr>
        </p:nvSpPr>
        <p:spPr>
          <a:xfrm>
            <a:off x="6172200" y="2564523"/>
            <a:ext cx="5181600" cy="3612440"/>
          </a:xfrm>
        </p:spPr>
        <p:txBody>
          <a:bodyPr>
            <a:normAutofit/>
          </a:bodyPr>
          <a:lstStyle/>
          <a:p>
            <a:pPr rtl="0" fontAlgn="base">
              <a:spcBef>
                <a:spcPts val="0"/>
              </a:spcBef>
              <a:spcAft>
                <a:spcPts val="0"/>
              </a:spcAft>
              <a:buFont typeface="Arial" panose="020B0604020202020204" pitchFamily="34" charset="0"/>
              <a:buChar char="•"/>
            </a:pPr>
            <a:r>
              <a:rPr lang="en-US" sz="2000" b="0" i="0" u="none" strike="noStrike" dirty="0">
                <a:solidFill>
                  <a:srgbClr val="000000"/>
                </a:solidFill>
                <a:effectLst/>
                <a:latin typeface="Calibri" panose="020F0502020204030204" pitchFamily="34" charset="0"/>
                <a:cs typeface="Calibri" panose="020F0502020204030204" pitchFamily="34" charset="0"/>
              </a:rPr>
              <a:t>To enhance the clarity of the data, Eva suggests incorporating a narration to explain the pattern that emerges in the data and providing more information about the individuals who spend the most time alone. Furthermore, it is advised to add more white space, fix the axes, clarify the labels, and make colors more distinct to increase the overall conciseness of the visualizations.</a:t>
            </a:r>
          </a:p>
        </p:txBody>
      </p:sp>
      <p:sp>
        <p:nvSpPr>
          <p:cNvPr id="5" name="Title 1">
            <a:extLst>
              <a:ext uri="{FF2B5EF4-FFF2-40B4-BE49-F238E27FC236}">
                <a16:creationId xmlns:a16="http://schemas.microsoft.com/office/drawing/2014/main" id="{8953176F-B833-4649-95EB-A15EF27C9637}"/>
              </a:ext>
            </a:extLst>
          </p:cNvPr>
          <p:cNvSpPr txBox="1">
            <a:spLocks/>
          </p:cNvSpPr>
          <p:nvPr/>
        </p:nvSpPr>
        <p:spPr>
          <a:xfrm>
            <a:off x="838200" y="1381454"/>
            <a:ext cx="10515600" cy="67857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b="0" i="0" u="none" strike="noStrike" dirty="0">
                <a:solidFill>
                  <a:srgbClr val="000000"/>
                </a:solidFill>
                <a:effectLst/>
                <a:cs typeface="Calibri" panose="020F0502020204030204" pitchFamily="34" charset="0"/>
              </a:rPr>
              <a:t>Eva Murray has provided valuable feedback on various visualizations of the same dataset. Some key points highlighted by her include</a:t>
            </a:r>
            <a:endParaRPr lang="en-US" sz="2200" dirty="0">
              <a:cs typeface="Calibri" panose="020F0502020204030204" pitchFamily="34" charset="0"/>
            </a:endParaRPr>
          </a:p>
        </p:txBody>
      </p:sp>
    </p:spTree>
    <p:extLst>
      <p:ext uri="{BB962C8B-B14F-4D97-AF65-F5344CB8AC3E}">
        <p14:creationId xmlns:p14="http://schemas.microsoft.com/office/powerpoint/2010/main" val="260893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8D0DB-DD2F-C8C8-C25E-BAF793D63DC1}"/>
              </a:ext>
            </a:extLst>
          </p:cNvPr>
          <p:cNvSpPr>
            <a:spLocks noGrp="1"/>
          </p:cNvSpPr>
          <p:nvPr>
            <p:ph type="title"/>
          </p:nvPr>
        </p:nvSpPr>
        <p:spPr>
          <a:xfrm>
            <a:off x="838199" y="291553"/>
            <a:ext cx="10515600" cy="1124826"/>
          </a:xfrm>
        </p:spPr>
        <p:txBody>
          <a:bodyPr/>
          <a:lstStyle/>
          <a:p>
            <a:r>
              <a:rPr lang="en-US" dirty="0"/>
              <a:t>My take on this Visualization</a:t>
            </a:r>
          </a:p>
        </p:txBody>
      </p:sp>
      <p:pic>
        <p:nvPicPr>
          <p:cNvPr id="5" name="Content Placeholder 4" descr="Chart, bar chart&#10;&#10;Description automatically generated">
            <a:extLst>
              <a:ext uri="{FF2B5EF4-FFF2-40B4-BE49-F238E27FC236}">
                <a16:creationId xmlns:a16="http://schemas.microsoft.com/office/drawing/2014/main" id="{8721B8AE-339B-C8B8-D584-3E715DCD39C6}"/>
              </a:ext>
            </a:extLst>
          </p:cNvPr>
          <p:cNvPicPr>
            <a:picLocks noGrp="1" noChangeAspect="1"/>
          </p:cNvPicPr>
          <p:nvPr>
            <p:ph idx="1"/>
          </p:nvPr>
        </p:nvPicPr>
        <p:blipFill>
          <a:blip r:embed="rId2"/>
          <a:stretch>
            <a:fillRect/>
          </a:stretch>
        </p:blipFill>
        <p:spPr>
          <a:xfrm>
            <a:off x="2257712" y="1489951"/>
            <a:ext cx="7676575" cy="5002924"/>
          </a:xfrm>
        </p:spPr>
      </p:pic>
    </p:spTree>
    <p:extLst>
      <p:ext uri="{BB962C8B-B14F-4D97-AF65-F5344CB8AC3E}">
        <p14:creationId xmlns:p14="http://schemas.microsoft.com/office/powerpoint/2010/main" val="1420621726"/>
      </p:ext>
    </p:extLst>
  </p:cSld>
  <p:clrMapOvr>
    <a:masterClrMapping/>
  </p:clrMapOvr>
</p:sld>
</file>

<file path=ppt/theme/theme1.xml><?xml version="1.0" encoding="utf-8"?>
<a:theme xmlns:a="http://schemas.openxmlformats.org/drawingml/2006/main" name="ShapesVTI">
  <a:themeElements>
    <a:clrScheme name="Custom 86">
      <a:dk1>
        <a:srgbClr val="000000"/>
      </a:dk1>
      <a:lt1>
        <a:srgbClr val="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otalTime>176</TotalTime>
  <Words>729</Words>
  <Application>Microsoft Macintosh PowerPoint</Application>
  <PresentationFormat>Widescreen</PresentationFormat>
  <Paragraphs>40</Paragraphs>
  <Slides>12</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Avenir Next LT Pro</vt:lpstr>
      <vt:lpstr>Calibri</vt:lpstr>
      <vt:lpstr>Tw Cen MT</vt:lpstr>
      <vt:lpstr>ShapesVTI</vt:lpstr>
      <vt:lpstr>Who do Americans Spend their Lifetime with?</vt:lpstr>
      <vt:lpstr>About the Dataset</vt:lpstr>
      <vt:lpstr>Original  Visualization</vt:lpstr>
      <vt:lpstr>Feedback from 'Watch Me Viz'</vt:lpstr>
      <vt:lpstr>Andy’s Recreated Visualization</vt:lpstr>
      <vt:lpstr>Some Interesting Techniques used</vt:lpstr>
      <vt:lpstr>Some Interesting Techniques used</vt:lpstr>
      <vt:lpstr>Feedback from ‘Viz Review’</vt:lpstr>
      <vt:lpstr>My take on this Visualization</vt:lpstr>
      <vt:lpstr>Reasons behind my  Visualization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Who do Americans Spend their Lifetime with?</dc:title>
  <dc:creator>Diksha Manwani</dc:creator>
  <cp:lastModifiedBy>Diksha Manwani</cp:lastModifiedBy>
  <cp:revision>4</cp:revision>
  <dcterms:created xsi:type="dcterms:W3CDTF">2023-02-18T04:54:38Z</dcterms:created>
  <dcterms:modified xsi:type="dcterms:W3CDTF">2023-02-18T07:54:39Z</dcterms:modified>
</cp:coreProperties>
</file>

<file path=docProps/thumbnail.jpeg>
</file>